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643" r:id="rId2"/>
    <p:sldId id="644" r:id="rId3"/>
    <p:sldId id="637" r:id="rId4"/>
    <p:sldId id="555" r:id="rId5"/>
    <p:sldId id="646" r:id="rId6"/>
    <p:sldId id="557" r:id="rId7"/>
    <p:sldId id="639" r:id="rId8"/>
    <p:sldId id="556" r:id="rId9"/>
    <p:sldId id="638" r:id="rId10"/>
    <p:sldId id="561" r:id="rId11"/>
    <p:sldId id="654" r:id="rId12"/>
    <p:sldId id="562" r:id="rId13"/>
    <p:sldId id="560" r:id="rId14"/>
    <p:sldId id="647" r:id="rId15"/>
    <p:sldId id="648" r:id="rId16"/>
    <p:sldId id="649" r:id="rId17"/>
    <p:sldId id="650" r:id="rId18"/>
    <p:sldId id="563" r:id="rId19"/>
    <p:sldId id="564" r:id="rId20"/>
    <p:sldId id="651" r:id="rId21"/>
    <p:sldId id="599" r:id="rId22"/>
    <p:sldId id="600" r:id="rId23"/>
    <p:sldId id="602" r:id="rId24"/>
    <p:sldId id="652" r:id="rId25"/>
    <p:sldId id="653" r:id="rId26"/>
    <p:sldId id="565" r:id="rId27"/>
    <p:sldId id="641" r:id="rId28"/>
    <p:sldId id="601" r:id="rId29"/>
    <p:sldId id="640" r:id="rId30"/>
    <p:sldId id="366" r:id="rId31"/>
    <p:sldId id="266" r:id="rId32"/>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obuyck Patrick" initials="LP" lastIdx="1" clrIdx="0">
    <p:extLst>
      <p:ext uri="{19B8F6BF-5375-455C-9EA6-DF929625EA0E}">
        <p15:presenceInfo xmlns:p15="http://schemas.microsoft.com/office/powerpoint/2012/main" userId="S-1-5-21-2935066115-4120494562-2009044711-403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90" autoAdjust="0"/>
  </p:normalViewPr>
  <p:slideViewPr>
    <p:cSldViewPr>
      <p:cViewPr varScale="1">
        <p:scale>
          <a:sx n="96" d="100"/>
          <a:sy n="96" d="100"/>
        </p:scale>
        <p:origin x="203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560FB47-F972-4210-8508-A013F313814B}" type="datetimeFigureOut">
              <a:rPr lang="nl-BE" smtClean="0"/>
              <a:t>17/10/2023</a:t>
            </a:fld>
            <a:endParaRPr lang="nl-BE"/>
          </a:p>
        </p:txBody>
      </p:sp>
      <p:sp>
        <p:nvSpPr>
          <p:cNvPr id="4" name="Tijdelijke aanduiding voor voettekst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FD333CBB-6FBF-4A85-A894-2B878F3EEC69}" type="slidenum">
              <a:rPr lang="nl-BE" smtClean="0"/>
              <a:t>‹nr.›</a:t>
            </a:fld>
            <a:endParaRPr lang="nl-BE"/>
          </a:p>
        </p:txBody>
      </p:sp>
    </p:spTree>
    <p:extLst>
      <p:ext uri="{BB962C8B-B14F-4D97-AF65-F5344CB8AC3E}">
        <p14:creationId xmlns:p14="http://schemas.microsoft.com/office/powerpoint/2010/main" val="80413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D234325-7464-45B0-8EB3-6E295BAAC1BF}" type="datetimeFigureOut">
              <a:rPr lang="nl-BE" smtClean="0"/>
              <a:t>17/10/2023</a:t>
            </a:fld>
            <a:endParaRPr lang="nl-BE"/>
          </a:p>
        </p:txBody>
      </p:sp>
      <p:sp>
        <p:nvSpPr>
          <p:cNvPr id="4" name="Tijdelijke aanduiding voor dia-afbeelding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2D4FC8DB-66EC-4C33-B20B-BA369D60947A}" type="slidenum">
              <a:rPr lang="nl-BE" smtClean="0"/>
              <a:t>‹nr.›</a:t>
            </a:fld>
            <a:endParaRPr lang="nl-BE"/>
          </a:p>
        </p:txBody>
      </p:sp>
    </p:spTree>
    <p:extLst>
      <p:ext uri="{BB962C8B-B14F-4D97-AF65-F5344CB8AC3E}">
        <p14:creationId xmlns:p14="http://schemas.microsoft.com/office/powerpoint/2010/main" val="1497792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Dennett over determinisme en vrije wil: https://www.youtube.com/watch?v=5cSgVgrC-6Y </a:t>
            </a:r>
          </a:p>
        </p:txBody>
      </p:sp>
      <p:sp>
        <p:nvSpPr>
          <p:cNvPr id="4" name="Slide Number Placeholder 3"/>
          <p:cNvSpPr>
            <a:spLocks noGrp="1"/>
          </p:cNvSpPr>
          <p:nvPr>
            <p:ph type="sldNum" sz="quarter" idx="5"/>
          </p:nvPr>
        </p:nvSpPr>
        <p:spPr/>
        <p:txBody>
          <a:bodyPr/>
          <a:lstStyle/>
          <a:p>
            <a:fld id="{2D4FC8DB-66EC-4C33-B20B-BA369D60947A}" type="slidenum">
              <a:rPr lang="nl-BE" smtClean="0"/>
              <a:t>21</a:t>
            </a:fld>
            <a:endParaRPr lang="nl-BE"/>
          </a:p>
        </p:txBody>
      </p:sp>
    </p:spTree>
    <p:extLst>
      <p:ext uri="{BB962C8B-B14F-4D97-AF65-F5344CB8AC3E}">
        <p14:creationId xmlns:p14="http://schemas.microsoft.com/office/powerpoint/2010/main" val="663203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a:p>
            <a:endParaRPr lang="nl-NL" dirty="0"/>
          </a:p>
        </p:txBody>
      </p:sp>
      <p:sp>
        <p:nvSpPr>
          <p:cNvPr id="4" name="Tijdelijke aanduiding voor dianummer 3"/>
          <p:cNvSpPr>
            <a:spLocks noGrp="1"/>
          </p:cNvSpPr>
          <p:nvPr>
            <p:ph type="sldNum" sz="quarter" idx="10"/>
          </p:nvPr>
        </p:nvSpPr>
        <p:spPr/>
        <p:txBody>
          <a:bodyPr/>
          <a:lstStyle/>
          <a:p>
            <a:fld id="{2D4FC8DB-66EC-4C33-B20B-BA369D60947A}" type="slidenum">
              <a:rPr lang="nl-BE" smtClean="0"/>
              <a:t>31</a:t>
            </a:fld>
            <a:endParaRPr lang="nl-BE"/>
          </a:p>
        </p:txBody>
      </p:sp>
    </p:spTree>
    <p:extLst>
      <p:ext uri="{BB962C8B-B14F-4D97-AF65-F5344CB8AC3E}">
        <p14:creationId xmlns:p14="http://schemas.microsoft.com/office/powerpoint/2010/main" val="1182130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en-US"/>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32125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80775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en-US"/>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3900590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948883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15960BEF-400B-41B9-A248-09F595357BA9}" type="datetimeFigureOut">
              <a:rPr lang="en-US" smtClean="0"/>
              <a:t>10/17/2023</a:t>
            </a:fld>
            <a:endParaRPr lang="en-US"/>
          </a:p>
        </p:txBody>
      </p:sp>
      <p:sp>
        <p:nvSpPr>
          <p:cNvPr id="5" name="Tijdelijke aanduiding voor voettekst 4"/>
          <p:cNvSpPr>
            <a:spLocks noGrp="1"/>
          </p:cNvSpPr>
          <p:nvPr>
            <p:ph type="ftr" sz="quarter" idx="11"/>
          </p:nvPr>
        </p:nvSpPr>
        <p:spPr/>
        <p:txBody>
          <a:bodyPr/>
          <a:lstStyle/>
          <a:p>
            <a:endParaRPr lang="en-US"/>
          </a:p>
        </p:txBody>
      </p:sp>
      <p:sp>
        <p:nvSpPr>
          <p:cNvPr id="6" name="Tijdelijke aanduiding voor dianummer 5"/>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74765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10/17/2023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58521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p:cNvSpPr>
            <a:spLocks noGrp="1"/>
          </p:cNvSpPr>
          <p:nvPr>
            <p:ph type="dt" sz="half" idx="10"/>
          </p:nvPr>
        </p:nvSpPr>
        <p:spPr/>
        <p:txBody>
          <a:bodyPr/>
          <a:lstStyle/>
          <a:p>
            <a:fld id="{15960BEF-400B-41B9-A248-09F595357BA9}" type="datetimeFigureOut">
              <a:rPr lang="en-US" smtClean="0"/>
              <a:t>10/17/2023</a:t>
            </a:fld>
            <a:endParaRPr lang="en-US"/>
          </a:p>
        </p:txBody>
      </p:sp>
      <p:sp>
        <p:nvSpPr>
          <p:cNvPr id="8" name="Tijdelijke aanduiding voor voettekst 7"/>
          <p:cNvSpPr>
            <a:spLocks noGrp="1"/>
          </p:cNvSpPr>
          <p:nvPr>
            <p:ph type="ftr" sz="quarter" idx="11"/>
          </p:nvPr>
        </p:nvSpPr>
        <p:spPr/>
        <p:txBody>
          <a:bodyPr/>
          <a:lstStyle/>
          <a:p>
            <a:endParaRPr lang="en-US"/>
          </a:p>
        </p:txBody>
      </p:sp>
      <p:sp>
        <p:nvSpPr>
          <p:cNvPr id="9" name="Tijdelijke aanduiding voor dianummer 8"/>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945604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datum 2"/>
          <p:cNvSpPr>
            <a:spLocks noGrp="1"/>
          </p:cNvSpPr>
          <p:nvPr>
            <p:ph type="dt" sz="half" idx="10"/>
          </p:nvPr>
        </p:nvSpPr>
        <p:spPr/>
        <p:txBody>
          <a:bodyPr/>
          <a:lstStyle/>
          <a:p>
            <a:fld id="{15960BEF-400B-41B9-A248-09F595357BA9}" type="datetimeFigureOut">
              <a:rPr lang="en-US" smtClean="0"/>
              <a:t>10/17/2023</a:t>
            </a:fld>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291338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15960BEF-400B-41B9-A248-09F595357BA9}" type="datetimeFigureOut">
              <a:rPr lang="en-US" smtClean="0"/>
              <a:t>10/17/2023</a:t>
            </a:fld>
            <a:endParaRPr lang="en-US"/>
          </a:p>
        </p:txBody>
      </p:sp>
      <p:sp>
        <p:nvSpPr>
          <p:cNvPr id="3" name="Tijdelijke aanduiding voor voettekst 2"/>
          <p:cNvSpPr>
            <a:spLocks noGrp="1"/>
          </p:cNvSpPr>
          <p:nvPr>
            <p:ph type="ftr" sz="quarter" idx="11"/>
          </p:nvPr>
        </p:nvSpPr>
        <p:spPr/>
        <p:txBody>
          <a:bodyPr/>
          <a:lstStyle/>
          <a:p>
            <a:endParaRPr lang="en-US"/>
          </a:p>
        </p:txBody>
      </p:sp>
      <p:sp>
        <p:nvSpPr>
          <p:cNvPr id="4" name="Tijdelijke aanduiding voor dianummer 3"/>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619093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10/17/2023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268359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15960BEF-400B-41B9-A248-09F595357BA9}" type="datetimeFigureOut">
              <a:rPr lang="en-US" smtClean="0"/>
              <a:t>10/17/2023</a:t>
            </a:fld>
            <a:endParaRPr lang="en-US"/>
          </a:p>
        </p:txBody>
      </p:sp>
      <p:sp>
        <p:nvSpPr>
          <p:cNvPr id="6" name="Tijdelijke aanduiding voor voettekst 5"/>
          <p:cNvSpPr>
            <a:spLocks noGrp="1"/>
          </p:cNvSpPr>
          <p:nvPr>
            <p:ph type="ftr" sz="quarter" idx="11"/>
          </p:nvPr>
        </p:nvSpPr>
        <p:spPr/>
        <p:txBody>
          <a:bodyPr/>
          <a:lstStyle/>
          <a:p>
            <a:endParaRPr lang="en-US"/>
          </a:p>
        </p:txBody>
      </p:sp>
      <p:sp>
        <p:nvSpPr>
          <p:cNvPr id="7" name="Tijdelijke aanduiding voor dianummer 6"/>
          <p:cNvSpPr>
            <a:spLocks noGrp="1"/>
          </p:cNvSpPr>
          <p:nvPr>
            <p:ph type="sldNum" sz="quarter" idx="12"/>
          </p:nvPr>
        </p:nvSpPr>
        <p:spPr/>
        <p:txBody>
          <a:bodyPr/>
          <a:lstStyle/>
          <a:p>
            <a:fld id="{844F9E64-0558-4FD3-BF1F-289A60DEAD91}" type="slidenum">
              <a:rPr lang="en-US" smtClean="0"/>
              <a:t>‹nr.›</a:t>
            </a:fld>
            <a:endParaRPr lang="en-US"/>
          </a:p>
        </p:txBody>
      </p:sp>
    </p:spTree>
    <p:extLst>
      <p:ext uri="{BB962C8B-B14F-4D97-AF65-F5344CB8AC3E}">
        <p14:creationId xmlns:p14="http://schemas.microsoft.com/office/powerpoint/2010/main" val="142412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en-US"/>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60BEF-400B-41B9-A248-09F595357BA9}" type="datetimeFigureOut">
              <a:rPr lang="en-US" smtClean="0"/>
              <a:t>10/17/2023</a:t>
            </a:fld>
            <a:endParaRPr lang="en-US"/>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F9E64-0558-4FD3-BF1F-289A60DEAD91}" type="slidenum">
              <a:rPr lang="en-US" smtClean="0"/>
              <a:t>‹nr.›</a:t>
            </a:fld>
            <a:endParaRPr lang="en-US"/>
          </a:p>
        </p:txBody>
      </p:sp>
    </p:spTree>
    <p:extLst>
      <p:ext uri="{BB962C8B-B14F-4D97-AF65-F5344CB8AC3E}">
        <p14:creationId xmlns:p14="http://schemas.microsoft.com/office/powerpoint/2010/main" val="201813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standaard.be/cnt/dmf20221004_97828263"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suvkwNYSQ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bbc.co.uk/programmes/p02gsh4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F6A44-1DEF-5351-BCA1-1DDD083D7FF7}"/>
              </a:ext>
            </a:extLst>
          </p:cNvPr>
          <p:cNvSpPr>
            <a:spLocks noGrp="1"/>
          </p:cNvSpPr>
          <p:nvPr>
            <p:ph type="title"/>
          </p:nvPr>
        </p:nvSpPr>
        <p:spPr>
          <a:xfrm>
            <a:off x="457200" y="274638"/>
            <a:ext cx="8229600" cy="1426170"/>
          </a:xfrm>
        </p:spPr>
        <p:txBody>
          <a:bodyPr>
            <a:normAutofit/>
          </a:bodyPr>
          <a:lstStyle/>
          <a:p>
            <a:r>
              <a:rPr lang="nl-BE" dirty="0"/>
              <a:t>Hoofdstuk 5</a:t>
            </a:r>
            <a:br>
              <a:rPr lang="nl-BE" dirty="0"/>
            </a:br>
            <a:r>
              <a:rPr lang="nl-BE" sz="3100" dirty="0"/>
              <a:t>Nieuw mens- en wereldbeeld</a:t>
            </a:r>
          </a:p>
        </p:txBody>
      </p:sp>
      <p:sp>
        <p:nvSpPr>
          <p:cNvPr id="3" name="Content Placeholder 2">
            <a:extLst>
              <a:ext uri="{FF2B5EF4-FFF2-40B4-BE49-F238E27FC236}">
                <a16:creationId xmlns:a16="http://schemas.microsoft.com/office/drawing/2014/main" id="{F61CA7CC-35E2-E963-61E9-F74EDB20D09C}"/>
              </a:ext>
            </a:extLst>
          </p:cNvPr>
          <p:cNvSpPr>
            <a:spLocks noGrp="1"/>
          </p:cNvSpPr>
          <p:nvPr>
            <p:ph idx="1"/>
          </p:nvPr>
        </p:nvSpPr>
        <p:spPr>
          <a:xfrm>
            <a:off x="323528" y="1916832"/>
            <a:ext cx="5112568" cy="4209331"/>
          </a:xfrm>
        </p:spPr>
        <p:txBody>
          <a:bodyPr/>
          <a:lstStyle/>
          <a:p>
            <a:r>
              <a:rPr lang="nl-BE" dirty="0"/>
              <a:t>Letterlijk: copernicaanse revolutie</a:t>
            </a:r>
          </a:p>
          <a:p>
            <a:endParaRPr lang="nl-BE" dirty="0"/>
          </a:p>
          <a:p>
            <a:pPr marL="0" indent="0">
              <a:buNone/>
            </a:pPr>
            <a:r>
              <a:rPr lang="nl-BE" dirty="0"/>
              <a:t>én</a:t>
            </a:r>
          </a:p>
          <a:p>
            <a:endParaRPr lang="nl-BE" dirty="0"/>
          </a:p>
          <a:p>
            <a:r>
              <a:rPr lang="nl-BE" dirty="0"/>
              <a:t>filosofisch: onttovering, mechanisering</a:t>
            </a:r>
          </a:p>
        </p:txBody>
      </p:sp>
      <p:pic>
        <p:nvPicPr>
          <p:cNvPr id="6" name="Picture 2">
            <a:extLst>
              <a:ext uri="{FF2B5EF4-FFF2-40B4-BE49-F238E27FC236}">
                <a16:creationId xmlns:a16="http://schemas.microsoft.com/office/drawing/2014/main" id="{3A34137E-8C55-995B-5924-C7740B207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852" y="1764308"/>
            <a:ext cx="3086000" cy="4909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705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el 1"/>
          <p:cNvSpPr>
            <a:spLocks noGrp="1"/>
          </p:cNvSpPr>
          <p:nvPr>
            <p:ph type="title"/>
          </p:nvPr>
        </p:nvSpPr>
        <p:spPr/>
        <p:txBody>
          <a:bodyPr>
            <a:normAutofit fontScale="90000"/>
          </a:bodyPr>
          <a:lstStyle/>
          <a:p>
            <a:pPr eaLnBrk="1" hangingPunct="1"/>
            <a:r>
              <a:rPr lang="nl-NL" altLang="nl-BE" dirty="0" err="1"/>
              <a:t>Onttovering</a:t>
            </a:r>
            <a:r>
              <a:rPr lang="nl-NL" altLang="nl-BE" dirty="0"/>
              <a:t> van mens/wereldbeeld</a:t>
            </a:r>
            <a:endParaRPr lang="en-US" altLang="nl-BE" dirty="0"/>
          </a:p>
        </p:txBody>
      </p:sp>
      <p:sp>
        <p:nvSpPr>
          <p:cNvPr id="129027" name="Tijdelijke aanduiding voor inhoud 2"/>
          <p:cNvSpPr>
            <a:spLocks noGrp="1"/>
          </p:cNvSpPr>
          <p:nvPr>
            <p:ph idx="1"/>
          </p:nvPr>
        </p:nvSpPr>
        <p:spPr>
          <a:xfrm>
            <a:off x="457200" y="1600200"/>
            <a:ext cx="8435280" cy="5141168"/>
          </a:xfrm>
        </p:spPr>
        <p:txBody>
          <a:bodyPr>
            <a:normAutofit fontScale="77500" lnSpcReduction="20000"/>
          </a:bodyPr>
          <a:lstStyle/>
          <a:p>
            <a:r>
              <a:rPr lang="nl-BE" dirty="0"/>
              <a:t>Descartes, Spinoza</a:t>
            </a:r>
          </a:p>
          <a:p>
            <a:endParaRPr lang="nl-BE" dirty="0"/>
          </a:p>
          <a:p>
            <a:r>
              <a:rPr lang="nl-BE" dirty="0"/>
              <a:t>Verklaren o.b.v. ‘oorzaken’ ipv ‘redenen’</a:t>
            </a:r>
          </a:p>
          <a:p>
            <a:pPr lvl="1"/>
            <a:r>
              <a:rPr lang="nl-BE" dirty="0"/>
              <a:t>Hoe komt het? Procesoorzaken: waarom blijft ijs drijven?</a:t>
            </a:r>
          </a:p>
          <a:p>
            <a:pPr lvl="1"/>
            <a:r>
              <a:rPr lang="nl-BE" strike="sngStrike" dirty="0"/>
              <a:t>Waar is het voor? Redenen, rechtvaardiging: </a:t>
            </a:r>
            <a:r>
              <a:rPr lang="nl-BE" dirty="0"/>
              <a:t>waarom geef je me die camera</a:t>
            </a:r>
          </a:p>
          <a:p>
            <a:pPr eaLnBrk="1" hangingPunct="1"/>
            <a:endParaRPr lang="nl-NL" altLang="nl-BE" u="sng" dirty="0"/>
          </a:p>
          <a:p>
            <a:pPr eaLnBrk="1" hangingPunct="1"/>
            <a:r>
              <a:rPr lang="nl-NL" altLang="nl-BE" u="sng" dirty="0"/>
              <a:t>Geen bedoelingen </a:t>
            </a:r>
            <a:r>
              <a:rPr lang="nl-NL" altLang="nl-BE" dirty="0"/>
              <a:t>meer in de natuur (vs </a:t>
            </a:r>
            <a:r>
              <a:rPr lang="nl-NL" altLang="nl-BE" b="1" dirty="0"/>
              <a:t>teleologische</a:t>
            </a:r>
            <a:r>
              <a:rPr lang="nl-NL" altLang="nl-BE" dirty="0"/>
              <a:t> verklaringsmodel)</a:t>
            </a:r>
          </a:p>
          <a:p>
            <a:pPr eaLnBrk="1" hangingPunct="1"/>
            <a:r>
              <a:rPr lang="nl-NL" altLang="nl-BE" dirty="0"/>
              <a:t>Men wil de </a:t>
            </a:r>
            <a:r>
              <a:rPr lang="nl-NL" altLang="nl-BE" u="sng" dirty="0"/>
              <a:t>causale structuur van de natuur </a:t>
            </a:r>
            <a:r>
              <a:rPr lang="nl-NL" altLang="nl-BE" dirty="0"/>
              <a:t>doorgronden.</a:t>
            </a:r>
          </a:p>
          <a:p>
            <a:pPr eaLnBrk="1" hangingPunct="1"/>
            <a:endParaRPr lang="nl-NL" altLang="nl-BE" dirty="0"/>
          </a:p>
          <a:p>
            <a:pPr eaLnBrk="1" hangingPunct="1"/>
            <a:r>
              <a:rPr lang="nl-NL" altLang="nl-BE" dirty="0"/>
              <a:t>Blinde fysische wetmatigheden</a:t>
            </a:r>
          </a:p>
          <a:p>
            <a:pPr eaLnBrk="1" hangingPunct="1"/>
            <a:r>
              <a:rPr lang="nl-NL" altLang="nl-BE" dirty="0"/>
              <a:t>Indifferente, onttoverde, causaal-gedetermineerde werkelijkheid</a:t>
            </a:r>
            <a:endParaRPr lang="en-US" altLang="nl-BE" dirty="0"/>
          </a:p>
        </p:txBody>
      </p:sp>
    </p:spTree>
    <p:extLst>
      <p:ext uri="{BB962C8B-B14F-4D97-AF65-F5344CB8AC3E}">
        <p14:creationId xmlns:p14="http://schemas.microsoft.com/office/powerpoint/2010/main" val="269040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AD02-C097-A75D-382F-EB37A11F32AC}"/>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8CFE4476-6B7B-47D6-7511-A7034E2E154A}"/>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07CFB804-E99A-8CFC-6182-27890757459E}"/>
              </a:ext>
            </a:extLst>
          </p:cNvPr>
          <p:cNvPicPr>
            <a:picLocks noChangeAspect="1"/>
          </p:cNvPicPr>
          <p:nvPr/>
        </p:nvPicPr>
        <p:blipFill>
          <a:blip r:embed="rId2"/>
          <a:stretch>
            <a:fillRect/>
          </a:stretch>
        </p:blipFill>
        <p:spPr>
          <a:xfrm>
            <a:off x="443508" y="92076"/>
            <a:ext cx="4072728" cy="5851153"/>
          </a:xfrm>
          <a:prstGeom prst="rect">
            <a:avLst/>
          </a:prstGeom>
        </p:spPr>
      </p:pic>
      <p:pic>
        <p:nvPicPr>
          <p:cNvPr id="5" name="Picture 2">
            <a:extLst>
              <a:ext uri="{FF2B5EF4-FFF2-40B4-BE49-F238E27FC236}">
                <a16:creationId xmlns:a16="http://schemas.microsoft.com/office/drawing/2014/main" id="{A8B932A3-8C17-D7D6-F377-F72766DB3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91282"/>
            <a:ext cx="3168352" cy="525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78FE7305-68FB-74AD-D108-872FDD2B29B0}"/>
              </a:ext>
            </a:extLst>
          </p:cNvPr>
          <p:cNvSpPr txBox="1"/>
          <p:nvPr/>
        </p:nvSpPr>
        <p:spPr>
          <a:xfrm>
            <a:off x="4878760" y="5626100"/>
            <a:ext cx="4265240" cy="1200329"/>
          </a:xfrm>
          <a:prstGeom prst="rect">
            <a:avLst/>
          </a:prstGeom>
          <a:noFill/>
        </p:spPr>
        <p:txBody>
          <a:bodyPr wrap="square" rtlCol="0">
            <a:spAutoFit/>
          </a:bodyPr>
          <a:lstStyle/>
          <a:p>
            <a:r>
              <a:rPr lang="nl-BE" dirty="0"/>
              <a:t>1682: </a:t>
            </a:r>
            <a:r>
              <a:rPr lang="nl-BE" i="1" dirty="0"/>
              <a:t>"In de filosofie wordt evenmin een verband gelegd tussen het verschijnen van planeten en het opduiken van rampen op aarde"</a:t>
            </a:r>
            <a:endParaRPr lang="nl-BE" dirty="0"/>
          </a:p>
        </p:txBody>
      </p:sp>
    </p:spTree>
    <p:extLst>
      <p:ext uri="{BB962C8B-B14F-4D97-AF65-F5344CB8AC3E}">
        <p14:creationId xmlns:p14="http://schemas.microsoft.com/office/powerpoint/2010/main" val="4208079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7422"/>
            <a:ext cx="4968552" cy="337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6095" y="620688"/>
            <a:ext cx="3068497" cy="521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kstvak 3"/>
          <p:cNvSpPr txBox="1"/>
          <p:nvPr/>
        </p:nvSpPr>
        <p:spPr>
          <a:xfrm>
            <a:off x="179512" y="3717032"/>
            <a:ext cx="2952328" cy="369332"/>
          </a:xfrm>
          <a:prstGeom prst="rect">
            <a:avLst/>
          </a:prstGeom>
          <a:noFill/>
        </p:spPr>
        <p:txBody>
          <a:bodyPr wrap="square" rtlCol="0">
            <a:spAutoFit/>
          </a:bodyPr>
          <a:lstStyle/>
          <a:p>
            <a:r>
              <a:rPr lang="nl-NL" dirty="0"/>
              <a:t>1755, aardbeving in Lissabon</a:t>
            </a:r>
            <a:endParaRPr lang="en-US" dirty="0"/>
          </a:p>
        </p:txBody>
      </p:sp>
    </p:spTree>
    <p:extLst>
      <p:ext uri="{BB962C8B-B14F-4D97-AF65-F5344CB8AC3E}">
        <p14:creationId xmlns:p14="http://schemas.microsoft.com/office/powerpoint/2010/main" val="621681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Tijdelijke aanduiding voor inhoud 2"/>
          <p:cNvSpPr>
            <a:spLocks noGrp="1"/>
          </p:cNvSpPr>
          <p:nvPr>
            <p:ph idx="1"/>
          </p:nvPr>
        </p:nvSpPr>
        <p:spPr/>
        <p:txBody>
          <a:bodyPr/>
          <a:lstStyle/>
          <a:p>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704" y="99945"/>
            <a:ext cx="3456384" cy="628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descr="Vesalius,Andreas De humani corporis, S170 1543lille.jpg (72301 bytes)">
            <a:extLst>
              <a:ext uri="{FF2B5EF4-FFF2-40B4-BE49-F238E27FC236}">
                <a16:creationId xmlns:a16="http://schemas.microsoft.com/office/drawing/2014/main" id="{5A43DAD8-204D-896C-3FF7-1FBE03A1B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48" y="262645"/>
            <a:ext cx="3240360" cy="529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a:extLst>
              <a:ext uri="{FF2B5EF4-FFF2-40B4-BE49-F238E27FC236}">
                <a16:creationId xmlns:a16="http://schemas.microsoft.com/office/drawing/2014/main" id="{A5F388AA-F030-F7C9-EC21-C81AE3C99ED0}"/>
              </a:ext>
            </a:extLst>
          </p:cNvPr>
          <p:cNvSpPr txBox="1">
            <a:spLocks noChangeArrowheads="1"/>
          </p:cNvSpPr>
          <p:nvPr/>
        </p:nvSpPr>
        <p:spPr bwMode="auto">
          <a:xfrm>
            <a:off x="1011000" y="5578673"/>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2400" dirty="0">
                <a:latin typeface="Times New Roman" pitchFamily="18" charset="0"/>
              </a:rPr>
              <a:t>Vesalius (1514-64): ‘over het menselijk lichaam’</a:t>
            </a:r>
            <a:endParaRPr lang="nl-NL" altLang="nl-BE" sz="2400" dirty="0">
              <a:latin typeface="Times New Roman" pitchFamily="18" charset="0"/>
            </a:endParaRPr>
          </a:p>
        </p:txBody>
      </p:sp>
    </p:spTree>
    <p:extLst>
      <p:ext uri="{BB962C8B-B14F-4D97-AF65-F5344CB8AC3E}">
        <p14:creationId xmlns:p14="http://schemas.microsoft.com/office/powerpoint/2010/main" val="2128482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0884-8EB5-7F8A-1E06-1EA5D01F6774}"/>
              </a:ext>
            </a:extLst>
          </p:cNvPr>
          <p:cNvSpPr>
            <a:spLocks noGrp="1"/>
          </p:cNvSpPr>
          <p:nvPr>
            <p:ph type="title"/>
          </p:nvPr>
        </p:nvSpPr>
        <p:spPr/>
        <p:txBody>
          <a:bodyPr/>
          <a:lstStyle/>
          <a:p>
            <a:r>
              <a:rPr lang="nl-BE" dirty="0"/>
              <a:t>God blijft meedoen</a:t>
            </a:r>
          </a:p>
        </p:txBody>
      </p:sp>
      <p:sp>
        <p:nvSpPr>
          <p:cNvPr id="3" name="Content Placeholder 2">
            <a:extLst>
              <a:ext uri="{FF2B5EF4-FFF2-40B4-BE49-F238E27FC236}">
                <a16:creationId xmlns:a16="http://schemas.microsoft.com/office/drawing/2014/main" id="{2187AF9E-23C9-8391-9208-D2C7A7AB9254}"/>
              </a:ext>
            </a:extLst>
          </p:cNvPr>
          <p:cNvSpPr>
            <a:spLocks noGrp="1"/>
          </p:cNvSpPr>
          <p:nvPr>
            <p:ph idx="1"/>
          </p:nvPr>
        </p:nvSpPr>
        <p:spPr/>
        <p:txBody>
          <a:bodyPr/>
          <a:lstStyle/>
          <a:p>
            <a:r>
              <a:rPr lang="nl-BE" dirty="0"/>
              <a:t>God als primaire oorzaak van de werkelijkheid en de natuurwetten</a:t>
            </a:r>
          </a:p>
          <a:p>
            <a:endParaRPr lang="nl-BE" dirty="0"/>
          </a:p>
          <a:p>
            <a:r>
              <a:rPr lang="nl-BE" dirty="0"/>
              <a:t>Natuurtheologie / Fysico-theology</a:t>
            </a:r>
          </a:p>
          <a:p>
            <a:pPr lvl="1"/>
            <a:r>
              <a:rPr lang="nl-BE" dirty="0"/>
              <a:t>God kennen via de rede, (studie van) de natuur</a:t>
            </a:r>
          </a:p>
          <a:p>
            <a:pPr lvl="1"/>
            <a:r>
              <a:rPr lang="nl-BE" dirty="0" smtClean="0"/>
              <a:t>Eerst complementair, later met het deïsme vooral tegenover </a:t>
            </a:r>
            <a:r>
              <a:rPr lang="nl-BE" dirty="0"/>
              <a:t>de openbaringstheologie</a:t>
            </a:r>
          </a:p>
        </p:txBody>
      </p:sp>
    </p:spTree>
    <p:extLst>
      <p:ext uri="{BB962C8B-B14F-4D97-AF65-F5344CB8AC3E}">
        <p14:creationId xmlns:p14="http://schemas.microsoft.com/office/powerpoint/2010/main" val="3912620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C06DA-45BB-0123-F53B-18B6998443B3}"/>
              </a:ext>
            </a:extLst>
          </p:cNvPr>
          <p:cNvSpPr>
            <a:spLocks noGrp="1"/>
          </p:cNvSpPr>
          <p:nvPr>
            <p:ph idx="1"/>
          </p:nvPr>
        </p:nvSpPr>
        <p:spPr>
          <a:xfrm>
            <a:off x="4955036" y="116632"/>
            <a:ext cx="3793428" cy="6480720"/>
          </a:xfrm>
        </p:spPr>
        <p:txBody>
          <a:bodyPr>
            <a:normAutofit fontScale="85000" lnSpcReduction="10000"/>
          </a:bodyPr>
          <a:lstStyle/>
          <a:p>
            <a:pPr marL="0" indent="0">
              <a:buNone/>
            </a:pPr>
            <a:r>
              <a:rPr lang="nl-BE" b="1" dirty="0"/>
              <a:t>Boyle</a:t>
            </a:r>
            <a:r>
              <a:rPr lang="nl-BE" dirty="0"/>
              <a:t>: de natuur is de tempel van God, de wetenschapper een priester, de wetenschap een eerbetoon aan God. </a:t>
            </a:r>
          </a:p>
          <a:p>
            <a:pPr marL="0" indent="0">
              <a:buNone/>
            </a:pPr>
            <a:endParaRPr lang="nl-BE" dirty="0"/>
          </a:p>
          <a:p>
            <a:pPr marL="0" indent="0">
              <a:buNone/>
            </a:pPr>
            <a:r>
              <a:rPr lang="nl-BE" dirty="0"/>
              <a:t>“Het ontdekken van de volmaaktheden van God in de schepselen is een meer aanvaardbare vorm van godsdienstbeleving dan het verbranden van offers of parfums op zijn altaren.”</a:t>
            </a:r>
          </a:p>
        </p:txBody>
      </p:sp>
      <p:pic>
        <p:nvPicPr>
          <p:cNvPr id="4" name="Picture 3">
            <a:extLst>
              <a:ext uri="{FF2B5EF4-FFF2-40B4-BE49-F238E27FC236}">
                <a16:creationId xmlns:a16="http://schemas.microsoft.com/office/drawing/2014/main" id="{DAC46219-46F7-90D9-6350-C01E0665FECC}"/>
              </a:ext>
            </a:extLst>
          </p:cNvPr>
          <p:cNvPicPr>
            <a:picLocks noChangeAspect="1"/>
          </p:cNvPicPr>
          <p:nvPr/>
        </p:nvPicPr>
        <p:blipFill>
          <a:blip r:embed="rId2"/>
          <a:stretch>
            <a:fillRect/>
          </a:stretch>
        </p:blipFill>
        <p:spPr>
          <a:xfrm>
            <a:off x="683568" y="0"/>
            <a:ext cx="4045100" cy="6858000"/>
          </a:xfrm>
          <a:prstGeom prst="rect">
            <a:avLst/>
          </a:prstGeom>
        </p:spPr>
      </p:pic>
    </p:spTree>
    <p:extLst>
      <p:ext uri="{BB962C8B-B14F-4D97-AF65-F5344CB8AC3E}">
        <p14:creationId xmlns:p14="http://schemas.microsoft.com/office/powerpoint/2010/main" val="2114877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4D86-987A-E329-F53E-2FF6E937CA2B}"/>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9CFD648F-0DF9-7B65-89AC-D41E460A9C63}"/>
              </a:ext>
            </a:extLst>
          </p:cNvPr>
          <p:cNvSpPr>
            <a:spLocks noGrp="1"/>
          </p:cNvSpPr>
          <p:nvPr>
            <p:ph idx="1"/>
          </p:nvPr>
        </p:nvSpPr>
        <p:spPr/>
        <p:txBody>
          <a:bodyPr/>
          <a:lstStyle/>
          <a:p>
            <a:r>
              <a:rPr lang="nl-BE" dirty="0"/>
              <a:t>Designargument</a:t>
            </a:r>
          </a:p>
        </p:txBody>
      </p:sp>
      <p:sp>
        <p:nvSpPr>
          <p:cNvPr id="4" name="Tijdelijke aanduiding voor inhoud 2">
            <a:extLst>
              <a:ext uri="{FF2B5EF4-FFF2-40B4-BE49-F238E27FC236}">
                <a16:creationId xmlns:a16="http://schemas.microsoft.com/office/drawing/2014/main" id="{40702B95-E1B7-B540-BABA-0C6FA0D29BD4}"/>
              </a:ext>
            </a:extLst>
          </p:cNvPr>
          <p:cNvSpPr txBox="1">
            <a:spLocks/>
          </p:cNvSpPr>
          <p:nvPr/>
        </p:nvSpPr>
        <p:spPr>
          <a:xfrm>
            <a:off x="4211960" y="163621"/>
            <a:ext cx="4618856" cy="653075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nl-NL" dirty="0"/>
              <a:t>Robert Boyle: Experimentele filosofie onthult zo duidelijk de goddelijke volmaaktheid in de structuur en de werking van het universum en de schepselen, dat het de geest weerhoudt om dergelijke bewonderenswaardige resultaten toe te schrijven aan zulke incompetente en zielige oorzaken als het blinde toeval of de wanordelijke botsingen van de kleinste deeltjes van gevoelloze materie, en als gevolg daarvan worden we gebracht tot de erkenning en verering van een hoogst intelligente kracht en goede schepper van alle dingen, aan wie deze voortreffelijke voortbrengselen redelijkerwijs kunnen worden toegeschreven.</a:t>
            </a:r>
            <a:endParaRPr lang="en-US" dirty="0"/>
          </a:p>
        </p:txBody>
      </p:sp>
    </p:spTree>
    <p:extLst>
      <p:ext uri="{BB962C8B-B14F-4D97-AF65-F5344CB8AC3E}">
        <p14:creationId xmlns:p14="http://schemas.microsoft.com/office/powerpoint/2010/main" val="4065866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35C92D-0A4F-989F-BD2F-6A09CE1DF59F}"/>
              </a:ext>
            </a:extLst>
          </p:cNvPr>
          <p:cNvSpPr>
            <a:spLocks noGrp="1"/>
          </p:cNvSpPr>
          <p:nvPr>
            <p:ph idx="1"/>
          </p:nvPr>
        </p:nvSpPr>
        <p:spPr>
          <a:xfrm>
            <a:off x="457200" y="188640"/>
            <a:ext cx="8579296" cy="6552728"/>
          </a:xfrm>
        </p:spPr>
        <p:txBody>
          <a:bodyPr>
            <a:normAutofit fontScale="77500" lnSpcReduction="20000"/>
          </a:bodyPr>
          <a:lstStyle/>
          <a:p>
            <a:pPr marL="0" indent="0">
              <a:buNone/>
            </a:pPr>
            <a:r>
              <a:rPr lang="nl-BE" dirty="0"/>
              <a:t>Dit wonderschone stelsel van zon, planeten en kometen kon slechts ontspruiten aan de wijsheid en heerschappij van een intelligent en machtig Wezen. […] Hij is eeuwig en oneindig, almachtig en alwetend. […] Hij bestuurt alle dingen die zijn gedaan of gedaan zullen worden. […] We kennen hem slechts uit het wijze en excellente vernuft waarmee hij de dingen volvoert, en uit zijn finale beweegredenen; wij bewonderen hem wegens zijn volmaaktheid; maar we vereren en aanbidden hem wegens zijn heerschappij: want we aanbidden hem als zijn dienaar; en een God zonder heerschappij, voorzienigheid en finale beweegredenen is niets anders dan Noodlot en Natuur. Blinde metafysische noodzaak, die ongetwijfeld overal en altijd dezelfde is, zou de veelvoudigheid der dingen niet kunnen voortbrengen. De grote diversiteit aan natuurlijke dingen die zo goed zijn aangepast aan verschillende tijden en plaatsen, zou nergens anders uit kunnen voortkomen dan uit de gedachten en wil van een Wezen wiens existentie onomstotelijk vaststaat. […] hem ter sprake brengen naar aanleiding van de uiterlijke verschijning van dingen maakt zeker deel uit van de natuurfilosofie.</a:t>
            </a:r>
          </a:p>
          <a:p>
            <a:pPr marL="0" indent="0">
              <a:buNone/>
            </a:pPr>
            <a:endParaRPr lang="nl-BE" dirty="0"/>
          </a:p>
          <a:p>
            <a:pPr marL="0" indent="0">
              <a:buNone/>
            </a:pPr>
            <a:r>
              <a:rPr lang="nl-BE" sz="1700" dirty="0"/>
              <a:t>Newton: General Scholium (addendum bij 2de druk </a:t>
            </a:r>
            <a:r>
              <a:rPr lang="nl-BE" sz="1700" i="1" dirty="0"/>
              <a:t>Philosophiae Naturalis</a:t>
            </a:r>
            <a:r>
              <a:rPr lang="nl-BE" sz="1700" dirty="0"/>
              <a:t>)</a:t>
            </a:r>
          </a:p>
        </p:txBody>
      </p:sp>
    </p:spTree>
    <p:extLst>
      <p:ext uri="{BB962C8B-B14F-4D97-AF65-F5344CB8AC3E}">
        <p14:creationId xmlns:p14="http://schemas.microsoft.com/office/powerpoint/2010/main" val="3610890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7F07-7956-4F98-BBA3-00A31603650E}"/>
              </a:ext>
            </a:extLst>
          </p:cNvPr>
          <p:cNvSpPr>
            <a:spLocks noGrp="1"/>
          </p:cNvSpPr>
          <p:nvPr>
            <p:ph type="title"/>
          </p:nvPr>
        </p:nvSpPr>
        <p:spPr/>
        <p:txBody>
          <a:bodyPr>
            <a:normAutofit fontScale="90000"/>
          </a:bodyPr>
          <a:lstStyle/>
          <a:p>
            <a:r>
              <a:rPr lang="nl-BE" sz="3600" dirty="0"/>
              <a:t>Natuur is een voorgeprogrammeerde machine, door God gebouwd</a:t>
            </a:r>
          </a:p>
        </p:txBody>
      </p:sp>
      <p:sp>
        <p:nvSpPr>
          <p:cNvPr id="3" name="Content Placeholder 2">
            <a:extLst>
              <a:ext uri="{FF2B5EF4-FFF2-40B4-BE49-F238E27FC236}">
                <a16:creationId xmlns:a16="http://schemas.microsoft.com/office/drawing/2014/main" id="{891A59E7-40F8-4BA5-BC9B-C6B1A1DC4B81}"/>
              </a:ext>
            </a:extLst>
          </p:cNvPr>
          <p:cNvSpPr>
            <a:spLocks noGrp="1"/>
          </p:cNvSpPr>
          <p:nvPr>
            <p:ph idx="1"/>
          </p:nvPr>
        </p:nvSpPr>
        <p:spPr>
          <a:xfrm>
            <a:off x="457200" y="1600200"/>
            <a:ext cx="8363272" cy="4853136"/>
          </a:xfrm>
        </p:spPr>
        <p:txBody>
          <a:bodyPr>
            <a:normAutofit/>
          </a:bodyPr>
          <a:lstStyle/>
          <a:p>
            <a:pPr marL="0" indent="0">
              <a:buNone/>
            </a:pPr>
            <a:r>
              <a:rPr lang="nl-BE" sz="2400" dirty="0"/>
              <a:t>[De natuur] is als een zeldzame </a:t>
            </a:r>
            <a:r>
              <a:rPr lang="nl-BE" sz="2400" b="1" dirty="0"/>
              <a:t>klok</a:t>
            </a:r>
            <a:r>
              <a:rPr lang="nl-BE" sz="2400" dirty="0"/>
              <a:t>, zoals die in Straatsburg, waarin alle dingen zo kunstig zijn uitgedacht, dat wanneer de machinerie eenmaal in werking is gesteld, alle dingen plaatsvinden volgens het aanvankelijke ontwerp van de maker; en de bewegingen van de kleine beeldjes die op bepaalde uren deze of gene dingen uitvoeren, behoeven niet, zoals die van marionetten, het unieke ingrijpen van de maker, noch dat van een zijner met rede begaafde vertegenwoordigers. De beeldjes verrichten hun functie bij bepaalde gelegenheden dankzij de algemene en oorspronkelijke inrichting van de gehele constructie.</a:t>
            </a:r>
          </a:p>
          <a:p>
            <a:pPr marL="0" indent="0">
              <a:buNone/>
            </a:pPr>
            <a:endParaRPr lang="nl-BE" sz="2000" dirty="0"/>
          </a:p>
          <a:p>
            <a:pPr marL="0" indent="0">
              <a:buNone/>
            </a:pPr>
            <a:r>
              <a:rPr lang="nl-BE" sz="2000" dirty="0"/>
              <a:t>(R. Boyle 1666. </a:t>
            </a:r>
            <a:r>
              <a:rPr lang="nl-BE" sz="2000" i="1" dirty="0"/>
              <a:t>A Free Inquiry into the Vulgarly Received Notion of Nature</a:t>
            </a:r>
            <a:r>
              <a:rPr lang="nl-BE" sz="2000" dirty="0"/>
              <a:t> geciteerd in Daston 2020 p. 39)</a:t>
            </a:r>
          </a:p>
        </p:txBody>
      </p:sp>
    </p:spTree>
    <p:extLst>
      <p:ext uri="{BB962C8B-B14F-4D97-AF65-F5344CB8AC3E}">
        <p14:creationId xmlns:p14="http://schemas.microsoft.com/office/powerpoint/2010/main" val="442092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DA6DD-43A1-45FA-B0E9-900A89873AD3}"/>
              </a:ext>
            </a:extLst>
          </p:cNvPr>
          <p:cNvSpPr>
            <a:spLocks noGrp="1"/>
          </p:cNvSpPr>
          <p:nvPr>
            <p:ph type="title"/>
          </p:nvPr>
        </p:nvSpPr>
        <p:spPr/>
        <p:txBody>
          <a:bodyPr/>
          <a:lstStyle/>
          <a:p>
            <a:r>
              <a:rPr lang="nl-BE" dirty="0"/>
              <a:t>Determinisme?</a:t>
            </a:r>
          </a:p>
        </p:txBody>
      </p:sp>
      <p:sp>
        <p:nvSpPr>
          <p:cNvPr id="3" name="Content Placeholder 2">
            <a:extLst>
              <a:ext uri="{FF2B5EF4-FFF2-40B4-BE49-F238E27FC236}">
                <a16:creationId xmlns:a16="http://schemas.microsoft.com/office/drawing/2014/main" id="{9F8B7680-76FB-46DA-96BD-0965D7E5A1A2}"/>
              </a:ext>
            </a:extLst>
          </p:cNvPr>
          <p:cNvSpPr>
            <a:spLocks noGrp="1"/>
          </p:cNvSpPr>
          <p:nvPr>
            <p:ph idx="1"/>
          </p:nvPr>
        </p:nvSpPr>
        <p:spPr>
          <a:xfrm>
            <a:off x="457200" y="1417638"/>
            <a:ext cx="8363272" cy="4963690"/>
          </a:xfrm>
        </p:spPr>
        <p:txBody>
          <a:bodyPr>
            <a:normAutofit fontScale="92500" lnSpcReduction="20000"/>
          </a:bodyPr>
          <a:lstStyle/>
          <a:p>
            <a:r>
              <a:rPr lang="nl-BE" dirty="0"/>
              <a:t>“Net zoals </a:t>
            </a:r>
            <a:r>
              <a:rPr lang="nl-BE" b="1" dirty="0"/>
              <a:t>Boyle</a:t>
            </a:r>
            <a:r>
              <a:rPr lang="nl-BE" dirty="0"/>
              <a:t>, en in tegenstelling tot G.W. </a:t>
            </a:r>
            <a:r>
              <a:rPr lang="nl-BE" b="1" dirty="0"/>
              <a:t>Leibniz</a:t>
            </a:r>
            <a:r>
              <a:rPr lang="nl-BE" dirty="0"/>
              <a:t>, stelde </a:t>
            </a:r>
            <a:r>
              <a:rPr lang="nl-BE" b="1" dirty="0"/>
              <a:t>Newton</a:t>
            </a:r>
            <a:r>
              <a:rPr lang="nl-BE" dirty="0"/>
              <a:t> met klem dat God natuurwetten kon instellen én opheffen; wonderen waren in principe nog steeds mogelijk, want Gods vrije wil was niet gebonden aan enigerlei beperkingen, met inbegrip van de natuurwetten die Hij zelf had afgekondigd. In de praktijk kwamen zulke afwijkingen echter bijna niet voor. De goddelijke ingenieur, die alle toevalligheden voorzag, hoefde het functioneren van de machinerie ‘natuur’ eigenlijk nooit buiten werking te stellen.” </a:t>
            </a:r>
            <a:r>
              <a:rPr lang="nl-BE" sz="2100" dirty="0"/>
              <a:t>(Daston, 2020, p. 41)</a:t>
            </a:r>
          </a:p>
          <a:p>
            <a:endParaRPr lang="nl-BE" dirty="0"/>
          </a:p>
        </p:txBody>
      </p:sp>
    </p:spTree>
    <p:extLst>
      <p:ext uri="{BB962C8B-B14F-4D97-AF65-F5344CB8AC3E}">
        <p14:creationId xmlns:p14="http://schemas.microsoft.com/office/powerpoint/2010/main" val="279623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6575E-BECF-A3AF-554F-FE53954430BA}"/>
              </a:ext>
            </a:extLst>
          </p:cNvPr>
          <p:cNvSpPr>
            <a:spLocks noGrp="1"/>
          </p:cNvSpPr>
          <p:nvPr>
            <p:ph type="title"/>
          </p:nvPr>
        </p:nvSpPr>
        <p:spPr/>
        <p:txBody>
          <a:bodyPr>
            <a:normAutofit/>
          </a:bodyPr>
          <a:lstStyle/>
          <a:p>
            <a:r>
              <a:rPr lang="nl-BE" dirty="0"/>
              <a:t>Wetenschappelijke revolutie? </a:t>
            </a:r>
          </a:p>
        </p:txBody>
      </p:sp>
      <p:sp>
        <p:nvSpPr>
          <p:cNvPr id="3" name="Content Placeholder 2">
            <a:extLst>
              <a:ext uri="{FF2B5EF4-FFF2-40B4-BE49-F238E27FC236}">
                <a16:creationId xmlns:a16="http://schemas.microsoft.com/office/drawing/2014/main" id="{F297D1D3-611E-7440-A655-68F59CB42D7B}"/>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C250BA22-5613-0B3C-A6BF-538B2A5CE186}"/>
              </a:ext>
            </a:extLst>
          </p:cNvPr>
          <p:cNvPicPr>
            <a:picLocks noChangeAspect="1"/>
          </p:cNvPicPr>
          <p:nvPr/>
        </p:nvPicPr>
        <p:blipFill>
          <a:blip r:embed="rId2"/>
          <a:stretch>
            <a:fillRect/>
          </a:stretch>
        </p:blipFill>
        <p:spPr>
          <a:xfrm>
            <a:off x="50481" y="1945400"/>
            <a:ext cx="2838684" cy="4295237"/>
          </a:xfrm>
          <a:prstGeom prst="rect">
            <a:avLst/>
          </a:prstGeom>
        </p:spPr>
      </p:pic>
      <p:pic>
        <p:nvPicPr>
          <p:cNvPr id="5" name="Picture 4">
            <a:extLst>
              <a:ext uri="{FF2B5EF4-FFF2-40B4-BE49-F238E27FC236}">
                <a16:creationId xmlns:a16="http://schemas.microsoft.com/office/drawing/2014/main" id="{9E94934C-41AB-CAF3-3610-C0F04C523B4F}"/>
              </a:ext>
            </a:extLst>
          </p:cNvPr>
          <p:cNvPicPr>
            <a:picLocks noChangeAspect="1"/>
          </p:cNvPicPr>
          <p:nvPr/>
        </p:nvPicPr>
        <p:blipFill>
          <a:blip r:embed="rId3"/>
          <a:stretch>
            <a:fillRect/>
          </a:stretch>
        </p:blipFill>
        <p:spPr>
          <a:xfrm>
            <a:off x="3015594" y="1498178"/>
            <a:ext cx="3305370" cy="5085184"/>
          </a:xfrm>
          <a:prstGeom prst="rect">
            <a:avLst/>
          </a:prstGeom>
        </p:spPr>
      </p:pic>
      <p:pic>
        <p:nvPicPr>
          <p:cNvPr id="6" name="Picture 5">
            <a:extLst>
              <a:ext uri="{FF2B5EF4-FFF2-40B4-BE49-F238E27FC236}">
                <a16:creationId xmlns:a16="http://schemas.microsoft.com/office/drawing/2014/main" id="{B469016C-3503-9E86-438C-0CA1465216A9}"/>
              </a:ext>
            </a:extLst>
          </p:cNvPr>
          <p:cNvPicPr>
            <a:picLocks noChangeAspect="1"/>
          </p:cNvPicPr>
          <p:nvPr/>
        </p:nvPicPr>
        <p:blipFill>
          <a:blip r:embed="rId4"/>
          <a:stretch>
            <a:fillRect/>
          </a:stretch>
        </p:blipFill>
        <p:spPr>
          <a:xfrm>
            <a:off x="6443111" y="1915312"/>
            <a:ext cx="2700889" cy="4108975"/>
          </a:xfrm>
          <a:prstGeom prst="rect">
            <a:avLst/>
          </a:prstGeom>
        </p:spPr>
      </p:pic>
    </p:spTree>
    <p:extLst>
      <p:ext uri="{BB962C8B-B14F-4D97-AF65-F5344CB8AC3E}">
        <p14:creationId xmlns:p14="http://schemas.microsoft.com/office/powerpoint/2010/main" val="177456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C01A-9765-7CA5-F759-8E837BD16E82}"/>
              </a:ext>
            </a:extLst>
          </p:cNvPr>
          <p:cNvSpPr>
            <a:spLocks noGrp="1"/>
          </p:cNvSpPr>
          <p:nvPr>
            <p:ph type="title"/>
          </p:nvPr>
        </p:nvSpPr>
        <p:spPr/>
        <p:txBody>
          <a:bodyPr/>
          <a:lstStyle/>
          <a:p>
            <a:r>
              <a:rPr lang="nl-BE" dirty="0"/>
              <a:t>Leibniz (1646-1716)</a:t>
            </a:r>
          </a:p>
        </p:txBody>
      </p:sp>
      <p:sp>
        <p:nvSpPr>
          <p:cNvPr id="3" name="Content Placeholder 2">
            <a:extLst>
              <a:ext uri="{FF2B5EF4-FFF2-40B4-BE49-F238E27FC236}">
                <a16:creationId xmlns:a16="http://schemas.microsoft.com/office/drawing/2014/main" id="{DE410534-5D8D-CBD5-E48C-A8ADCF86E726}"/>
              </a:ext>
            </a:extLst>
          </p:cNvPr>
          <p:cNvSpPr>
            <a:spLocks noGrp="1"/>
          </p:cNvSpPr>
          <p:nvPr>
            <p:ph idx="1"/>
          </p:nvPr>
        </p:nvSpPr>
        <p:spPr/>
        <p:txBody>
          <a:bodyPr>
            <a:normAutofit fontScale="92500" lnSpcReduction="20000"/>
          </a:bodyPr>
          <a:lstStyle/>
          <a:p>
            <a:r>
              <a:rPr lang="nl-BE" dirty="0"/>
              <a:t>God is geen ambachtsman die zijn uurwerk af en toe moet opwinden </a:t>
            </a:r>
          </a:p>
          <a:p>
            <a:endParaRPr lang="nl-BE" dirty="0"/>
          </a:p>
          <a:p>
            <a:r>
              <a:rPr lang="nl-BE" dirty="0"/>
              <a:t>God is vrij en goed: Hij heeft gekozen voor de beste van alle mogelijke werelden</a:t>
            </a:r>
          </a:p>
          <a:p>
            <a:pPr lvl="1"/>
            <a:r>
              <a:rPr lang="nl-BE" dirty="0"/>
              <a:t>Theodicee</a:t>
            </a:r>
          </a:p>
          <a:p>
            <a:endParaRPr lang="nl-BE" dirty="0"/>
          </a:p>
          <a:p>
            <a:r>
              <a:rPr lang="nl-BE" dirty="0"/>
              <a:t>Determinisme: </a:t>
            </a:r>
          </a:p>
          <a:p>
            <a:pPr lvl="1"/>
            <a:r>
              <a:rPr lang="nl-BE" dirty="0"/>
              <a:t>Atheïstisch ingevuld door Diderot, D’Holbach, de La Mettrie</a:t>
            </a:r>
          </a:p>
        </p:txBody>
      </p:sp>
    </p:spTree>
    <p:extLst>
      <p:ext uri="{BB962C8B-B14F-4D97-AF65-F5344CB8AC3E}">
        <p14:creationId xmlns:p14="http://schemas.microsoft.com/office/powerpoint/2010/main" val="2741083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C04F-87F6-4EDA-8154-13029214AA43}"/>
              </a:ext>
            </a:extLst>
          </p:cNvPr>
          <p:cNvSpPr>
            <a:spLocks noGrp="1"/>
          </p:cNvSpPr>
          <p:nvPr>
            <p:ph type="title"/>
          </p:nvPr>
        </p:nvSpPr>
        <p:spPr/>
        <p:txBody>
          <a:bodyPr/>
          <a:lstStyle/>
          <a:p>
            <a:r>
              <a:rPr lang="nl-BE" dirty="0"/>
              <a:t>Génie van Laplace</a:t>
            </a:r>
          </a:p>
        </p:txBody>
      </p:sp>
      <p:sp>
        <p:nvSpPr>
          <p:cNvPr id="3" name="Content Placeholder 2">
            <a:extLst>
              <a:ext uri="{FF2B5EF4-FFF2-40B4-BE49-F238E27FC236}">
                <a16:creationId xmlns:a16="http://schemas.microsoft.com/office/drawing/2014/main" id="{03DC148C-D7E6-4015-925A-1898D5A8B557}"/>
              </a:ext>
            </a:extLst>
          </p:cNvPr>
          <p:cNvSpPr>
            <a:spLocks noGrp="1"/>
          </p:cNvSpPr>
          <p:nvPr>
            <p:ph idx="1"/>
          </p:nvPr>
        </p:nvSpPr>
        <p:spPr>
          <a:xfrm>
            <a:off x="457200" y="1600200"/>
            <a:ext cx="8363272" cy="4853136"/>
          </a:xfrm>
        </p:spPr>
        <p:txBody>
          <a:bodyPr>
            <a:normAutofit fontScale="85000" lnSpcReduction="10000"/>
          </a:bodyPr>
          <a:lstStyle/>
          <a:p>
            <a:pPr marL="0" indent="0">
              <a:buNone/>
            </a:pPr>
            <a:r>
              <a:rPr lang="nl-BE" b="0" i="0" dirty="0">
                <a:solidFill>
                  <a:srgbClr val="202122"/>
                </a:solidFill>
                <a:effectLst/>
                <a:latin typeface="Arial" panose="020B0604020202020204" pitchFamily="34" charset="0"/>
              </a:rPr>
              <a:t>We kunnen de huidige toestand van het heelal beschouwen als het gevolg van het verleden en als de oorzaak van de toekomst. Als er een intelligentie zou zijn die, op een gegeven moment, alle krachten zou kennen die op de materie inwerken, alsook de exacte situatie van elk onderdeel van alle materie, dan zou deze alle bewegingen van de grootste hemellichamen tot het kleinste atoom kunnen omvatten, en zou er niets meer onzeker zijn voor deze intelligentie; het verleden net als de toekomst worden voor hem zichtbaar gemaakt.</a:t>
            </a:r>
          </a:p>
          <a:p>
            <a:pPr marL="0" indent="0">
              <a:buNone/>
            </a:pPr>
            <a:endParaRPr lang="nl-BE" dirty="0">
              <a:solidFill>
                <a:srgbClr val="202122"/>
              </a:solidFill>
              <a:latin typeface="Arial" panose="020B0604020202020204" pitchFamily="34" charset="0"/>
            </a:endParaRPr>
          </a:p>
          <a:p>
            <a:pPr marL="0" indent="0">
              <a:buNone/>
            </a:pPr>
            <a:r>
              <a:rPr lang="nl-BE" sz="1600" dirty="0">
                <a:solidFill>
                  <a:srgbClr val="202122"/>
                </a:solidFill>
                <a:latin typeface="Arial" panose="020B0604020202020204" pitchFamily="34" charset="0"/>
              </a:rPr>
              <a:t>Laplace 1814 </a:t>
            </a:r>
            <a:r>
              <a:rPr lang="fr-FR" sz="1600" b="0" i="1" dirty="0">
                <a:solidFill>
                  <a:srgbClr val="202122"/>
                </a:solidFill>
                <a:effectLst/>
                <a:latin typeface="Arial" panose="020B0604020202020204" pitchFamily="34" charset="0"/>
              </a:rPr>
              <a:t>Essai philosophique sur les probabilités</a:t>
            </a:r>
            <a:endParaRPr lang="nl-BE" sz="1600" dirty="0"/>
          </a:p>
        </p:txBody>
      </p:sp>
    </p:spTree>
    <p:extLst>
      <p:ext uri="{BB962C8B-B14F-4D97-AF65-F5344CB8AC3E}">
        <p14:creationId xmlns:p14="http://schemas.microsoft.com/office/powerpoint/2010/main" val="3485424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2797-6EE3-4BC8-A0DE-1DB31F52099C}"/>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7340EDEA-310F-4E78-A119-B75F6B770372}"/>
              </a:ext>
            </a:extLst>
          </p:cNvPr>
          <p:cNvSpPr>
            <a:spLocks noGrp="1"/>
          </p:cNvSpPr>
          <p:nvPr>
            <p:ph idx="1"/>
          </p:nvPr>
        </p:nvSpPr>
        <p:spPr>
          <a:xfrm>
            <a:off x="457200" y="1600200"/>
            <a:ext cx="8229600" cy="4781128"/>
          </a:xfrm>
        </p:spPr>
        <p:txBody>
          <a:bodyPr/>
          <a:lstStyle/>
          <a:p>
            <a:r>
              <a:rPr lang="nl-BE" dirty="0"/>
              <a:t>Doorbreken van natuurwetten</a:t>
            </a:r>
          </a:p>
          <a:p>
            <a:pPr lvl="1"/>
            <a:r>
              <a:rPr lang="nl-BE" dirty="0"/>
              <a:t>Door God: wonderen</a:t>
            </a:r>
          </a:p>
          <a:p>
            <a:pPr lvl="1"/>
            <a:r>
              <a:rPr lang="nl-BE" dirty="0"/>
              <a:t>Door menselijke wil: morele vrijheid</a:t>
            </a:r>
          </a:p>
          <a:p>
            <a:endParaRPr lang="nl-BE" dirty="0"/>
          </a:p>
          <a:p>
            <a:r>
              <a:rPr lang="nl-BE" dirty="0"/>
              <a:t>Kwantummechanica</a:t>
            </a:r>
          </a:p>
          <a:p>
            <a:r>
              <a:rPr lang="nl-BE" dirty="0"/>
              <a:t>2</a:t>
            </a:r>
            <a:r>
              <a:rPr lang="nl-BE" baseline="30000" dirty="0"/>
              <a:t>de</a:t>
            </a:r>
            <a:r>
              <a:rPr lang="nl-BE" dirty="0"/>
              <a:t> wet van de thermodynamica, irreversibele processen</a:t>
            </a:r>
          </a:p>
          <a:p>
            <a:r>
              <a:rPr lang="nl-BE" dirty="0"/>
              <a:t>Chaostheorie, Lorenz’ vlindereffect</a:t>
            </a:r>
          </a:p>
        </p:txBody>
      </p:sp>
    </p:spTree>
    <p:extLst>
      <p:ext uri="{BB962C8B-B14F-4D97-AF65-F5344CB8AC3E}">
        <p14:creationId xmlns:p14="http://schemas.microsoft.com/office/powerpoint/2010/main" val="884841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0FE2-4B8C-4437-B03B-2216D57ADD7C}"/>
              </a:ext>
            </a:extLst>
          </p:cNvPr>
          <p:cNvSpPr>
            <a:spLocks noGrp="1"/>
          </p:cNvSpPr>
          <p:nvPr>
            <p:ph type="title"/>
          </p:nvPr>
        </p:nvSpPr>
        <p:spPr/>
        <p:txBody>
          <a:bodyPr/>
          <a:lstStyle/>
          <a:p>
            <a:endParaRPr lang="nl-BE"/>
          </a:p>
        </p:txBody>
      </p:sp>
      <p:pic>
        <p:nvPicPr>
          <p:cNvPr id="4" name="Content Placeholder 3">
            <a:extLst>
              <a:ext uri="{FF2B5EF4-FFF2-40B4-BE49-F238E27FC236}">
                <a16:creationId xmlns:a16="http://schemas.microsoft.com/office/drawing/2014/main" id="{4CB3BFC0-2157-4825-ABD1-CF7309DCAA97}"/>
              </a:ext>
            </a:extLst>
          </p:cNvPr>
          <p:cNvPicPr>
            <a:picLocks noGrp="1" noChangeAspect="1"/>
          </p:cNvPicPr>
          <p:nvPr>
            <p:ph idx="1"/>
          </p:nvPr>
        </p:nvPicPr>
        <p:blipFill>
          <a:blip r:embed="rId2"/>
          <a:stretch>
            <a:fillRect/>
          </a:stretch>
        </p:blipFill>
        <p:spPr>
          <a:xfrm>
            <a:off x="457200" y="274638"/>
            <a:ext cx="8103705" cy="3816424"/>
          </a:xfrm>
          <a:prstGeom prst="rect">
            <a:avLst/>
          </a:prstGeom>
        </p:spPr>
      </p:pic>
      <p:sp>
        <p:nvSpPr>
          <p:cNvPr id="5" name="TextBox 4">
            <a:extLst>
              <a:ext uri="{FF2B5EF4-FFF2-40B4-BE49-F238E27FC236}">
                <a16:creationId xmlns:a16="http://schemas.microsoft.com/office/drawing/2014/main" id="{101B7D55-6260-4439-A38A-7FFF52A1D2A4}"/>
              </a:ext>
            </a:extLst>
          </p:cNvPr>
          <p:cNvSpPr txBox="1"/>
          <p:nvPr/>
        </p:nvSpPr>
        <p:spPr>
          <a:xfrm>
            <a:off x="635000" y="4275038"/>
            <a:ext cx="8309385" cy="2308324"/>
          </a:xfrm>
          <a:prstGeom prst="rect">
            <a:avLst/>
          </a:prstGeom>
          <a:noFill/>
        </p:spPr>
        <p:txBody>
          <a:bodyPr wrap="square">
            <a:spAutoFit/>
          </a:bodyPr>
          <a:lstStyle/>
          <a:p>
            <a:r>
              <a:rPr lang="nl-BE" dirty="0"/>
              <a:t>NOBELPRIJZEN</a:t>
            </a:r>
          </a:p>
          <a:p>
            <a:r>
              <a:rPr lang="nl-BE" dirty="0"/>
              <a:t>God is een gokker, Einstein zat ernaast en de kwantummechanica rules</a:t>
            </a:r>
          </a:p>
          <a:p>
            <a:r>
              <a:rPr lang="nl-BE" dirty="0"/>
              <a:t>Hoezeer ze ook botst met onze intuïtie, aan de beschrijving van de microwereld door de kwantummechanica valt niet te tornen. Dat hebben de winnaars van de Nobelprijs Natuurkunde aangetoond.</a:t>
            </a:r>
          </a:p>
          <a:p>
            <a:r>
              <a:rPr lang="nl-BE" dirty="0"/>
              <a:t>Senne Starckx</a:t>
            </a:r>
          </a:p>
          <a:p>
            <a:endParaRPr lang="nl-BE" dirty="0"/>
          </a:p>
          <a:p>
            <a:r>
              <a:rPr lang="nl-BE" dirty="0"/>
              <a:t>DS Woensdag 5 oktober 2022 </a:t>
            </a:r>
            <a:r>
              <a:rPr lang="nl-BE" sz="1400" dirty="0">
                <a:hlinkClick r:id="rId3"/>
              </a:rPr>
              <a:t>https://www.standaard.be/cnt/dmf20221004_97828263</a:t>
            </a:r>
            <a:r>
              <a:rPr lang="nl-BE" sz="1400" dirty="0"/>
              <a:t> </a:t>
            </a:r>
          </a:p>
        </p:txBody>
      </p:sp>
    </p:spTree>
    <p:extLst>
      <p:ext uri="{BB962C8B-B14F-4D97-AF65-F5344CB8AC3E}">
        <p14:creationId xmlns:p14="http://schemas.microsoft.com/office/powerpoint/2010/main" val="3765119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032C-A169-E59E-8960-36367F21FF94}"/>
              </a:ext>
            </a:extLst>
          </p:cNvPr>
          <p:cNvSpPr>
            <a:spLocks noGrp="1"/>
          </p:cNvSpPr>
          <p:nvPr>
            <p:ph type="title"/>
          </p:nvPr>
        </p:nvSpPr>
        <p:spPr>
          <a:xfrm>
            <a:off x="457200" y="274638"/>
            <a:ext cx="8229600" cy="891380"/>
          </a:xfrm>
        </p:spPr>
        <p:txBody>
          <a:bodyPr/>
          <a:lstStyle/>
          <a:p>
            <a:r>
              <a:rPr lang="nl-BE" dirty="0" smtClean="0"/>
              <a:t>18</a:t>
            </a:r>
            <a:r>
              <a:rPr lang="nl-BE" baseline="30000" dirty="0" smtClean="0"/>
              <a:t>de</a:t>
            </a:r>
            <a:r>
              <a:rPr lang="nl-BE" dirty="0" smtClean="0"/>
              <a:t> eeuw - deïsme</a:t>
            </a:r>
            <a:endParaRPr lang="nl-BE" dirty="0"/>
          </a:p>
        </p:txBody>
      </p:sp>
      <p:sp>
        <p:nvSpPr>
          <p:cNvPr id="3" name="Content Placeholder 2">
            <a:extLst>
              <a:ext uri="{FF2B5EF4-FFF2-40B4-BE49-F238E27FC236}">
                <a16:creationId xmlns:a16="http://schemas.microsoft.com/office/drawing/2014/main" id="{2CCE9694-33FF-06AD-2907-C1871DE0BA92}"/>
              </a:ext>
            </a:extLst>
          </p:cNvPr>
          <p:cNvSpPr>
            <a:spLocks noGrp="1"/>
          </p:cNvSpPr>
          <p:nvPr>
            <p:ph idx="1"/>
          </p:nvPr>
        </p:nvSpPr>
        <p:spPr>
          <a:xfrm>
            <a:off x="457200" y="1166018"/>
            <a:ext cx="8229600" cy="4999286"/>
          </a:xfrm>
        </p:spPr>
        <p:txBody>
          <a:bodyPr>
            <a:normAutofit fontScale="92500" lnSpcReduction="10000"/>
          </a:bodyPr>
          <a:lstStyle/>
          <a:p>
            <a:r>
              <a:rPr lang="nl-BE" dirty="0"/>
              <a:t>God als horlogemaker als </a:t>
            </a:r>
            <a:r>
              <a:rPr lang="nl-BE" i="1" dirty="0"/>
              <a:t>alternatief</a:t>
            </a:r>
            <a:r>
              <a:rPr lang="nl-BE" dirty="0"/>
              <a:t> voor de Christelijke God</a:t>
            </a:r>
          </a:p>
          <a:p>
            <a:endParaRPr lang="nl-BE" dirty="0"/>
          </a:p>
          <a:p>
            <a:r>
              <a:rPr lang="nl-BE" dirty="0"/>
              <a:t>God van de rede</a:t>
            </a:r>
          </a:p>
          <a:p>
            <a:r>
              <a:rPr lang="nl-BE" dirty="0"/>
              <a:t>Universeel karakter, antisectair</a:t>
            </a:r>
          </a:p>
          <a:p>
            <a:endParaRPr lang="nl-BE" dirty="0"/>
          </a:p>
          <a:p>
            <a:r>
              <a:rPr lang="nl-BE" dirty="0"/>
              <a:t>God schepper, natuurwetten, morele wetten, geweten</a:t>
            </a:r>
          </a:p>
          <a:p>
            <a:endParaRPr lang="nl-BE" dirty="0"/>
          </a:p>
          <a:p>
            <a:r>
              <a:rPr lang="nl-BE" dirty="0"/>
              <a:t>Schepper, wetgever, rechter</a:t>
            </a:r>
          </a:p>
          <a:p>
            <a:endParaRPr lang="nl-BE" dirty="0"/>
          </a:p>
        </p:txBody>
      </p:sp>
    </p:spTree>
    <p:extLst>
      <p:ext uri="{BB962C8B-B14F-4D97-AF65-F5344CB8AC3E}">
        <p14:creationId xmlns:p14="http://schemas.microsoft.com/office/powerpoint/2010/main" val="3262862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B3291-12FA-59AF-3F13-AFD0501AC4BA}"/>
              </a:ext>
            </a:extLst>
          </p:cNvPr>
          <p:cNvSpPr>
            <a:spLocks noGrp="1"/>
          </p:cNvSpPr>
          <p:nvPr>
            <p:ph type="title"/>
          </p:nvPr>
        </p:nvSpPr>
        <p:spPr/>
        <p:txBody>
          <a:bodyPr/>
          <a:lstStyle/>
          <a:p>
            <a:r>
              <a:rPr lang="nl-BE" dirty="0"/>
              <a:t>Deïsme</a:t>
            </a:r>
          </a:p>
        </p:txBody>
      </p:sp>
      <p:sp>
        <p:nvSpPr>
          <p:cNvPr id="3" name="Content Placeholder 2">
            <a:extLst>
              <a:ext uri="{FF2B5EF4-FFF2-40B4-BE49-F238E27FC236}">
                <a16:creationId xmlns:a16="http://schemas.microsoft.com/office/drawing/2014/main" id="{73733563-7BE5-7D17-C28B-BA37BF635530}"/>
              </a:ext>
            </a:extLst>
          </p:cNvPr>
          <p:cNvSpPr>
            <a:spLocks noGrp="1"/>
          </p:cNvSpPr>
          <p:nvPr>
            <p:ph idx="1"/>
          </p:nvPr>
        </p:nvSpPr>
        <p:spPr/>
        <p:txBody>
          <a:bodyPr>
            <a:normAutofit lnSpcReduction="10000"/>
          </a:bodyPr>
          <a:lstStyle/>
          <a:p>
            <a:r>
              <a:rPr lang="nl-BE" dirty="0"/>
              <a:t>Voltaire</a:t>
            </a:r>
          </a:p>
          <a:p>
            <a:pPr lvl="1"/>
            <a:r>
              <a:rPr lang="nl-BE" dirty="0"/>
              <a:t>Het is absoluut noodzakelijk dat het idee van een Opperwezen, een Schepper, Bestuurde, Beloner en Wreker diep gegrift staat in de harten van zowel vorsten als volkeren. </a:t>
            </a:r>
          </a:p>
          <a:p>
            <a:pPr lvl="1"/>
            <a:endParaRPr lang="nl-BE" dirty="0"/>
          </a:p>
          <a:p>
            <a:pPr lvl="1"/>
            <a:r>
              <a:rPr lang="nl-BE" dirty="0"/>
              <a:t>Versus P. Bayle “une société d’athées”. </a:t>
            </a:r>
          </a:p>
          <a:p>
            <a:endParaRPr lang="nl-BE" dirty="0"/>
          </a:p>
          <a:p>
            <a:r>
              <a:rPr lang="nl-BE" dirty="0"/>
              <a:t>Thomas Paine </a:t>
            </a:r>
          </a:p>
        </p:txBody>
      </p:sp>
    </p:spTree>
    <p:extLst>
      <p:ext uri="{BB962C8B-B14F-4D97-AF65-F5344CB8AC3E}">
        <p14:creationId xmlns:p14="http://schemas.microsoft.com/office/powerpoint/2010/main" val="984765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Wonderen</a:t>
            </a:r>
            <a:endParaRPr lang="en-US" dirty="0"/>
          </a:p>
        </p:txBody>
      </p:sp>
      <p:sp>
        <p:nvSpPr>
          <p:cNvPr id="3" name="Tijdelijke aanduiding voor inhoud 2"/>
          <p:cNvSpPr>
            <a:spLocks noGrp="1"/>
          </p:cNvSpPr>
          <p:nvPr>
            <p:ph idx="1"/>
          </p:nvPr>
        </p:nvSpPr>
        <p:spPr>
          <a:xfrm>
            <a:off x="457200" y="1600200"/>
            <a:ext cx="8229600" cy="4853136"/>
          </a:xfrm>
        </p:spPr>
        <p:txBody>
          <a:bodyPr>
            <a:normAutofit fontScale="92500" lnSpcReduction="20000"/>
          </a:bodyPr>
          <a:lstStyle/>
          <a:p>
            <a:r>
              <a:rPr lang="nl-NL" dirty="0"/>
              <a:t>Mirakels deel van (volks)geloof</a:t>
            </a:r>
          </a:p>
          <a:p>
            <a:r>
              <a:rPr lang="nl-NL" i="1" dirty="0"/>
              <a:t>…the </a:t>
            </a:r>
            <a:r>
              <a:rPr lang="nl-NL" i="1" dirty="0" err="1"/>
              <a:t>violation</a:t>
            </a:r>
            <a:r>
              <a:rPr lang="nl-NL" i="1" dirty="0"/>
              <a:t> of the </a:t>
            </a:r>
            <a:r>
              <a:rPr lang="nl-NL" i="1" dirty="0" err="1"/>
              <a:t>laws</a:t>
            </a:r>
            <a:r>
              <a:rPr lang="nl-NL" i="1" dirty="0"/>
              <a:t> of </a:t>
            </a:r>
            <a:r>
              <a:rPr lang="nl-NL" i="1" dirty="0" err="1"/>
              <a:t>nature</a:t>
            </a:r>
            <a:endParaRPr lang="nl-NL" i="1" dirty="0"/>
          </a:p>
          <a:p>
            <a:endParaRPr lang="nl-NL" dirty="0"/>
          </a:p>
          <a:p>
            <a:r>
              <a:rPr lang="nl-NL" dirty="0"/>
              <a:t>Spinoza: Wat gebeurt, gebeurt op natuurlijke wijze.</a:t>
            </a:r>
          </a:p>
          <a:p>
            <a:r>
              <a:rPr lang="nl-NL" dirty="0"/>
              <a:t>Hume: twijfelen aan authenticiteit van getuigen</a:t>
            </a:r>
          </a:p>
          <a:p>
            <a:endParaRPr lang="nl-NL" dirty="0"/>
          </a:p>
          <a:p>
            <a:r>
              <a:rPr lang="nl-NL" dirty="0"/>
              <a:t>Deïsme ... atheïsme </a:t>
            </a:r>
          </a:p>
          <a:p>
            <a:r>
              <a:rPr lang="nl-NL" dirty="0"/>
              <a:t>Kan religie zonder mirakels?</a:t>
            </a:r>
          </a:p>
          <a:p>
            <a:pPr lvl="1"/>
            <a:r>
              <a:rPr lang="nl-NL" dirty="0"/>
              <a:t>Verrijzenis, Koran, gebed, openbaring, genezingen, verschijningen, bedevaartsoorden, heiligen… </a:t>
            </a:r>
          </a:p>
          <a:p>
            <a:pPr marL="457200" lvl="1" indent="0">
              <a:buNone/>
            </a:pPr>
            <a:endParaRPr lang="en-US" dirty="0"/>
          </a:p>
        </p:txBody>
      </p:sp>
    </p:spTree>
    <p:extLst>
      <p:ext uri="{BB962C8B-B14F-4D97-AF65-F5344CB8AC3E}">
        <p14:creationId xmlns:p14="http://schemas.microsoft.com/office/powerpoint/2010/main" val="405016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4782B4-251E-4509-B801-D736CB9A5F83}"/>
              </a:ext>
            </a:extLst>
          </p:cNvPr>
          <p:cNvSpPr>
            <a:spLocks noGrp="1"/>
          </p:cNvSpPr>
          <p:nvPr>
            <p:ph idx="1"/>
          </p:nvPr>
        </p:nvSpPr>
        <p:spPr>
          <a:xfrm>
            <a:off x="457200" y="476672"/>
            <a:ext cx="8229600" cy="6106690"/>
          </a:xfrm>
        </p:spPr>
        <p:txBody>
          <a:bodyPr>
            <a:normAutofit/>
          </a:bodyPr>
          <a:lstStyle/>
          <a:p>
            <a:r>
              <a:rPr lang="en-US" sz="2400" dirty="0">
                <a:effectLst/>
                <a:latin typeface="Times New Roman" panose="02020603050405020304" pitchFamily="18" charset="0"/>
                <a:ea typeface="SimSun" panose="02010600030101010101" pitchFamily="2" charset="-122"/>
              </a:rPr>
              <a:t>A miracle is the violation of the laws of nature. […] Nothing is esteemed a miracle, if it ever happen in the common course of nature. It is no miracle that a man, seemingly in good health, should die on a sudden: because such a kind of death, though more unusual than any other, has yet been frequently observed to happen. But it is a miracle, that a dead man should come to life; because that has never been observed in any age or country. </a:t>
            </a:r>
            <a:r>
              <a:rPr lang="nl-BE" sz="2400" dirty="0">
                <a:effectLst/>
                <a:latin typeface="Times New Roman" panose="02020603050405020304" pitchFamily="18" charset="0"/>
                <a:ea typeface="SimSun" panose="02010600030101010101" pitchFamily="2" charset="-122"/>
              </a:rPr>
              <a:t>(90 van </a:t>
            </a:r>
            <a:r>
              <a:rPr lang="nl-NL" sz="2400" i="1" dirty="0">
                <a:effectLst/>
                <a:latin typeface="Times New Roman" panose="02020603050405020304" pitchFamily="18" charset="0"/>
                <a:ea typeface="SimSun" panose="02010600030101010101" pitchFamily="2" charset="-122"/>
              </a:rPr>
              <a:t>Of Miracles</a:t>
            </a:r>
            <a:r>
              <a:rPr lang="nl-NL" sz="2400" dirty="0">
                <a:effectLst/>
                <a:latin typeface="Times New Roman" panose="02020603050405020304" pitchFamily="18" charset="0"/>
                <a:ea typeface="SimSun" panose="02010600030101010101" pitchFamily="2" charset="-122"/>
              </a:rPr>
              <a:t>, Hume)</a:t>
            </a:r>
          </a:p>
          <a:p>
            <a:endParaRPr lang="nl-NL" sz="2400" dirty="0">
              <a:latin typeface="Times New Roman" panose="02020603050405020304" pitchFamily="18" charset="0"/>
              <a:ea typeface="SimSun" panose="02010600030101010101" pitchFamily="2" charset="-122"/>
            </a:endParaRPr>
          </a:p>
          <a:p>
            <a:r>
              <a:rPr lang="nl-NL" sz="2400" dirty="0">
                <a:effectLst/>
                <a:latin typeface="Times New Roman" panose="02020603050405020304" pitchFamily="18" charset="0"/>
                <a:ea typeface="SimSun" panose="02010600030101010101" pitchFamily="2" charset="-122"/>
              </a:rPr>
              <a:t>Er gebeurt dus niets in de natuur dat met haar eigen universele wetten in strijd is. Maar ook niets dat daarmee niet in overeenstemming is of daaruit niet volgt. […] De natuur neemt dus wetten en regels die een eeuwige noodzakelijkheid en waarheid inhouden, ook al zijn die ons niet alle bekend, toch altijd in acht, en dus ook een vast en onveranderlijke orde. (TTP, Spinoza)</a:t>
            </a:r>
            <a:endParaRPr lang="nl-BE" sz="2400" dirty="0"/>
          </a:p>
        </p:txBody>
      </p:sp>
    </p:spTree>
    <p:extLst>
      <p:ext uri="{BB962C8B-B14F-4D97-AF65-F5344CB8AC3E}">
        <p14:creationId xmlns:p14="http://schemas.microsoft.com/office/powerpoint/2010/main" val="652662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FBBC-55B4-4F67-A64B-E9333FEBDD37}"/>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CE604590-79FB-4893-AF74-D3395C2DC342}"/>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736D4C27-3239-4C79-AD9D-015EA20D9D10}"/>
              </a:ext>
            </a:extLst>
          </p:cNvPr>
          <p:cNvPicPr>
            <a:picLocks noChangeAspect="1"/>
          </p:cNvPicPr>
          <p:nvPr/>
        </p:nvPicPr>
        <p:blipFill>
          <a:blip r:embed="rId2"/>
          <a:stretch>
            <a:fillRect/>
          </a:stretch>
        </p:blipFill>
        <p:spPr>
          <a:xfrm>
            <a:off x="341784" y="30832"/>
            <a:ext cx="8460432" cy="6204317"/>
          </a:xfrm>
          <a:prstGeom prst="rect">
            <a:avLst/>
          </a:prstGeom>
        </p:spPr>
      </p:pic>
      <p:sp>
        <p:nvSpPr>
          <p:cNvPr id="5" name="TextBox 4">
            <a:extLst>
              <a:ext uri="{FF2B5EF4-FFF2-40B4-BE49-F238E27FC236}">
                <a16:creationId xmlns:a16="http://schemas.microsoft.com/office/drawing/2014/main" id="{5491C1C0-D178-4958-992B-6FAEEC5B0F34}"/>
              </a:ext>
            </a:extLst>
          </p:cNvPr>
          <p:cNvSpPr txBox="1"/>
          <p:nvPr/>
        </p:nvSpPr>
        <p:spPr>
          <a:xfrm>
            <a:off x="1309316" y="6308725"/>
            <a:ext cx="5544616" cy="369332"/>
          </a:xfrm>
          <a:prstGeom prst="rect">
            <a:avLst/>
          </a:prstGeom>
          <a:noFill/>
        </p:spPr>
        <p:txBody>
          <a:bodyPr wrap="square" rtlCol="0">
            <a:spAutoFit/>
          </a:bodyPr>
          <a:lstStyle/>
          <a:p>
            <a:r>
              <a:rPr lang="nl-BE" dirty="0"/>
              <a:t>Carravagio 1602</a:t>
            </a:r>
          </a:p>
        </p:txBody>
      </p:sp>
    </p:spTree>
    <p:extLst>
      <p:ext uri="{BB962C8B-B14F-4D97-AF65-F5344CB8AC3E}">
        <p14:creationId xmlns:p14="http://schemas.microsoft.com/office/powerpoint/2010/main" val="3582504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4AE1-FF70-4492-B929-040D35E9E113}"/>
              </a:ext>
            </a:extLst>
          </p:cNvPr>
          <p:cNvSpPr>
            <a:spLocks noGrp="1"/>
          </p:cNvSpPr>
          <p:nvPr>
            <p:ph type="title"/>
          </p:nvPr>
        </p:nvSpPr>
        <p:spPr/>
        <p:txBody>
          <a:bodyPr/>
          <a:lstStyle/>
          <a:p>
            <a:endParaRPr lang="nl-BE" dirty="0"/>
          </a:p>
        </p:txBody>
      </p:sp>
      <p:sp>
        <p:nvSpPr>
          <p:cNvPr id="3" name="Content Placeholder 2">
            <a:extLst>
              <a:ext uri="{FF2B5EF4-FFF2-40B4-BE49-F238E27FC236}">
                <a16:creationId xmlns:a16="http://schemas.microsoft.com/office/drawing/2014/main" id="{617510D9-EA6C-48D4-A965-F80FCB9377B5}"/>
              </a:ext>
            </a:extLst>
          </p:cNvPr>
          <p:cNvSpPr>
            <a:spLocks noGrp="1"/>
          </p:cNvSpPr>
          <p:nvPr>
            <p:ph idx="1"/>
          </p:nvPr>
        </p:nvSpPr>
        <p:spPr/>
        <p:txBody>
          <a:bodyPr/>
          <a:lstStyle/>
          <a:p>
            <a:endParaRPr lang="nl-BE"/>
          </a:p>
        </p:txBody>
      </p:sp>
      <p:pic>
        <p:nvPicPr>
          <p:cNvPr id="4" name="Picture 3">
            <a:extLst>
              <a:ext uri="{FF2B5EF4-FFF2-40B4-BE49-F238E27FC236}">
                <a16:creationId xmlns:a16="http://schemas.microsoft.com/office/drawing/2014/main" id="{7A6B7258-A9EE-4477-9DD9-91E4F43A9F9B}"/>
              </a:ext>
            </a:extLst>
          </p:cNvPr>
          <p:cNvPicPr>
            <a:picLocks noChangeAspect="1"/>
          </p:cNvPicPr>
          <p:nvPr/>
        </p:nvPicPr>
        <p:blipFill>
          <a:blip r:embed="rId2"/>
          <a:stretch>
            <a:fillRect/>
          </a:stretch>
        </p:blipFill>
        <p:spPr>
          <a:xfrm>
            <a:off x="4246798" y="103238"/>
            <a:ext cx="4897202" cy="6754762"/>
          </a:xfrm>
          <a:prstGeom prst="rect">
            <a:avLst/>
          </a:prstGeom>
        </p:spPr>
      </p:pic>
      <p:pic>
        <p:nvPicPr>
          <p:cNvPr id="5" name="Picture 4">
            <a:extLst>
              <a:ext uri="{FF2B5EF4-FFF2-40B4-BE49-F238E27FC236}">
                <a16:creationId xmlns:a16="http://schemas.microsoft.com/office/drawing/2014/main" id="{2E6EAB10-239F-491F-B822-C66A91194BD3}"/>
              </a:ext>
            </a:extLst>
          </p:cNvPr>
          <p:cNvPicPr>
            <a:picLocks noChangeAspect="1"/>
          </p:cNvPicPr>
          <p:nvPr/>
        </p:nvPicPr>
        <p:blipFill>
          <a:blip r:embed="rId3"/>
          <a:stretch>
            <a:fillRect/>
          </a:stretch>
        </p:blipFill>
        <p:spPr>
          <a:xfrm>
            <a:off x="457200" y="495300"/>
            <a:ext cx="4048125" cy="4762500"/>
          </a:xfrm>
          <a:prstGeom prst="rect">
            <a:avLst/>
          </a:prstGeom>
        </p:spPr>
      </p:pic>
    </p:spTree>
    <p:extLst>
      <p:ext uri="{BB962C8B-B14F-4D97-AF65-F5344CB8AC3E}">
        <p14:creationId xmlns:p14="http://schemas.microsoft.com/office/powerpoint/2010/main" val="167595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0426C5-992B-4E49-B0B6-08F79309CABC}"/>
              </a:ext>
            </a:extLst>
          </p:cNvPr>
          <p:cNvPicPr>
            <a:picLocks noChangeAspect="1"/>
          </p:cNvPicPr>
          <p:nvPr/>
        </p:nvPicPr>
        <p:blipFill>
          <a:blip r:embed="rId2"/>
          <a:stretch>
            <a:fillRect/>
          </a:stretch>
        </p:blipFill>
        <p:spPr>
          <a:xfrm>
            <a:off x="2574977" y="1772816"/>
            <a:ext cx="6569023" cy="4810546"/>
          </a:xfrm>
          <a:prstGeom prst="rect">
            <a:avLst/>
          </a:prstGeom>
        </p:spPr>
      </p:pic>
      <p:sp>
        <p:nvSpPr>
          <p:cNvPr id="2" name="Title 1">
            <a:extLst>
              <a:ext uri="{FF2B5EF4-FFF2-40B4-BE49-F238E27FC236}">
                <a16:creationId xmlns:a16="http://schemas.microsoft.com/office/drawing/2014/main" id="{C5C9DD5E-1B45-4F63-B1B9-42DB0C6FEBAB}"/>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BD82F976-EEC1-4E7D-9383-0BA2B7FAD8C5}"/>
              </a:ext>
            </a:extLst>
          </p:cNvPr>
          <p:cNvSpPr>
            <a:spLocks noGrp="1"/>
          </p:cNvSpPr>
          <p:nvPr>
            <p:ph idx="1"/>
          </p:nvPr>
        </p:nvSpPr>
        <p:spPr/>
        <p:txBody>
          <a:bodyPr/>
          <a:lstStyle/>
          <a:p>
            <a:endParaRPr lang="nl-BE" dirty="0"/>
          </a:p>
        </p:txBody>
      </p:sp>
      <p:pic>
        <p:nvPicPr>
          <p:cNvPr id="5" name="Picture 4">
            <a:extLst>
              <a:ext uri="{FF2B5EF4-FFF2-40B4-BE49-F238E27FC236}">
                <a16:creationId xmlns:a16="http://schemas.microsoft.com/office/drawing/2014/main" id="{95483195-2577-4A98-9C97-04B99325B088}"/>
              </a:ext>
            </a:extLst>
          </p:cNvPr>
          <p:cNvPicPr>
            <a:picLocks noChangeAspect="1"/>
          </p:cNvPicPr>
          <p:nvPr/>
        </p:nvPicPr>
        <p:blipFill>
          <a:blip r:embed="rId3"/>
          <a:stretch>
            <a:fillRect/>
          </a:stretch>
        </p:blipFill>
        <p:spPr>
          <a:xfrm>
            <a:off x="-21704" y="86135"/>
            <a:ext cx="4943475" cy="3448050"/>
          </a:xfrm>
          <a:prstGeom prst="rect">
            <a:avLst/>
          </a:prstGeom>
        </p:spPr>
      </p:pic>
    </p:spTree>
    <p:extLst>
      <p:ext uri="{BB962C8B-B14F-4D97-AF65-F5344CB8AC3E}">
        <p14:creationId xmlns:p14="http://schemas.microsoft.com/office/powerpoint/2010/main" val="3627878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562074"/>
          </a:xfrm>
        </p:spPr>
        <p:txBody>
          <a:bodyPr>
            <a:normAutofit fontScale="90000"/>
          </a:bodyPr>
          <a:lstStyle/>
          <a:p>
            <a:r>
              <a:rPr lang="nl-NL" sz="3200" dirty="0">
                <a:solidFill>
                  <a:srgbClr val="C00000"/>
                </a:solidFill>
              </a:rPr>
              <a:t>Kritiek op natuurtheologie/design argument</a:t>
            </a:r>
            <a:endParaRPr lang="en-US" sz="3200" dirty="0">
              <a:solidFill>
                <a:srgbClr val="C00000"/>
              </a:solidFill>
            </a:endParaRPr>
          </a:p>
        </p:txBody>
      </p:sp>
      <p:sp>
        <p:nvSpPr>
          <p:cNvPr id="3" name="Tijdelijke aanduiding voor inhoud 2"/>
          <p:cNvSpPr>
            <a:spLocks noGrp="1"/>
          </p:cNvSpPr>
          <p:nvPr>
            <p:ph idx="1"/>
          </p:nvPr>
        </p:nvSpPr>
        <p:spPr>
          <a:xfrm>
            <a:off x="457200" y="1268760"/>
            <a:ext cx="8507288" cy="5472608"/>
          </a:xfrm>
        </p:spPr>
        <p:txBody>
          <a:bodyPr>
            <a:normAutofit fontScale="77500" lnSpcReduction="20000"/>
          </a:bodyPr>
          <a:lstStyle/>
          <a:p>
            <a:r>
              <a:rPr lang="nl-NL" dirty="0"/>
              <a:t>David Hume (1711-1776): </a:t>
            </a:r>
            <a:r>
              <a:rPr lang="nl-NL" i="1" dirty="0"/>
              <a:t>Gesprekken over de natuurlijke religie</a:t>
            </a:r>
          </a:p>
          <a:p>
            <a:pPr lvl="1"/>
            <a:r>
              <a:rPr lang="nl-NL" dirty="0"/>
              <a:t>Super-ei?</a:t>
            </a:r>
          </a:p>
          <a:p>
            <a:pPr lvl="1"/>
            <a:r>
              <a:rPr lang="nl-NL" dirty="0"/>
              <a:t>Groepswerk?</a:t>
            </a:r>
          </a:p>
          <a:p>
            <a:endParaRPr lang="nl-NL" i="1" dirty="0"/>
          </a:p>
          <a:p>
            <a:r>
              <a:rPr lang="nl-NL" dirty="0"/>
              <a:t>Theodicee: </a:t>
            </a:r>
          </a:p>
          <a:p>
            <a:pPr lvl="1"/>
            <a:r>
              <a:rPr lang="nl-NL" i="1" dirty="0"/>
              <a:t>Probleem van het lijden</a:t>
            </a:r>
          </a:p>
          <a:p>
            <a:pPr lvl="1"/>
            <a:r>
              <a:rPr lang="nl-NL" i="1" dirty="0"/>
              <a:t>Kan God algoed en almachtig tegelijk zijn? </a:t>
            </a:r>
          </a:p>
          <a:p>
            <a:pPr lvl="1"/>
            <a:endParaRPr lang="nl-NL" i="1" dirty="0"/>
          </a:p>
          <a:p>
            <a:pPr marL="457200" lvl="1" indent="0">
              <a:buNone/>
            </a:pPr>
            <a:r>
              <a:rPr lang="nl-NL" i="1" dirty="0"/>
              <a:t>[Stephen Fry: </a:t>
            </a:r>
            <a:r>
              <a:rPr lang="nl-NL" i="1" dirty="0">
                <a:hlinkClick r:id="rId2"/>
              </a:rPr>
              <a:t>https://www.youtube.com/watch?v=-suvkwNYSQo</a:t>
            </a:r>
            <a:r>
              <a:rPr lang="nl-NL" i="1" dirty="0"/>
              <a:t> ]</a:t>
            </a:r>
          </a:p>
          <a:p>
            <a:endParaRPr lang="nl-NL" dirty="0"/>
          </a:p>
          <a:p>
            <a:r>
              <a:rPr lang="nl-NL" dirty="0"/>
              <a:t>Materialisme (Diderot, D’Holbach)</a:t>
            </a:r>
          </a:p>
          <a:p>
            <a:r>
              <a:rPr lang="nl-NL" dirty="0"/>
              <a:t>God een overbodige hypothese (Laplace)</a:t>
            </a:r>
          </a:p>
          <a:p>
            <a:endParaRPr lang="nl-NL" dirty="0"/>
          </a:p>
          <a:p>
            <a:r>
              <a:rPr lang="nl-NL" dirty="0"/>
              <a:t>Darwin </a:t>
            </a:r>
          </a:p>
          <a:p>
            <a:pPr marL="457200" lvl="1" indent="0">
              <a:buNone/>
            </a:pPr>
            <a:endParaRPr lang="en-US" dirty="0"/>
          </a:p>
        </p:txBody>
      </p:sp>
    </p:spTree>
    <p:extLst>
      <p:ext uri="{BB962C8B-B14F-4D97-AF65-F5344CB8AC3E}">
        <p14:creationId xmlns:p14="http://schemas.microsoft.com/office/powerpoint/2010/main" val="3707962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252" y="108036"/>
            <a:ext cx="3240360" cy="5826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A3C4CD91-1B6B-4CBF-B4F9-4AE45968BA6E}"/>
              </a:ext>
            </a:extLst>
          </p:cNvPr>
          <p:cNvSpPr txBox="1"/>
          <p:nvPr/>
        </p:nvSpPr>
        <p:spPr>
          <a:xfrm>
            <a:off x="5110312" y="6016680"/>
            <a:ext cx="4040236" cy="615553"/>
          </a:xfrm>
          <a:prstGeom prst="rect">
            <a:avLst/>
          </a:prstGeom>
          <a:noFill/>
        </p:spPr>
        <p:txBody>
          <a:bodyPr wrap="square" rtlCol="0">
            <a:spAutoFit/>
          </a:bodyPr>
          <a:lstStyle/>
          <a:p>
            <a:r>
              <a:rPr lang="nl-BE" dirty="0"/>
              <a:t>	Natural Theology: </a:t>
            </a:r>
            <a:r>
              <a:rPr lang="en-US" sz="1600" dirty="0">
                <a:hlinkClick r:id="rId4"/>
              </a:rPr>
              <a:t>http://www.bbc.co.uk/programmes/p02gsh40</a:t>
            </a:r>
            <a:r>
              <a:rPr lang="en-US" sz="1600" dirty="0"/>
              <a:t>   </a:t>
            </a:r>
            <a:endParaRPr lang="nl-BE" sz="1600" dirty="0"/>
          </a:p>
        </p:txBody>
      </p:sp>
      <p:sp>
        <p:nvSpPr>
          <p:cNvPr id="5" name="Content Placeholder 4">
            <a:extLst>
              <a:ext uri="{FF2B5EF4-FFF2-40B4-BE49-F238E27FC236}">
                <a16:creationId xmlns:a16="http://schemas.microsoft.com/office/drawing/2014/main" id="{18EA87D7-67C1-1DA7-A48A-9DAF4F5D27A4}"/>
              </a:ext>
            </a:extLst>
          </p:cNvPr>
          <p:cNvSpPr>
            <a:spLocks noGrp="1"/>
          </p:cNvSpPr>
          <p:nvPr>
            <p:ph idx="1"/>
          </p:nvPr>
        </p:nvSpPr>
        <p:spPr>
          <a:xfrm>
            <a:off x="457200" y="299530"/>
            <a:ext cx="4653112" cy="5826634"/>
          </a:xfrm>
        </p:spPr>
        <p:txBody>
          <a:bodyPr/>
          <a:lstStyle/>
          <a:p>
            <a:r>
              <a:rPr lang="nl-BE"/>
              <a:t>William Paley </a:t>
            </a:r>
            <a:r>
              <a:rPr lang="nl-BE" dirty="0"/>
              <a:t>1802</a:t>
            </a:r>
          </a:p>
          <a:p>
            <a:endParaRPr lang="nl-BE" dirty="0"/>
          </a:p>
          <a:p>
            <a:endParaRPr lang="nl-BE" dirty="0"/>
          </a:p>
          <a:p>
            <a:r>
              <a:rPr lang="nl-BE" dirty="0"/>
              <a:t>Complexiteit - bedoeling</a:t>
            </a:r>
          </a:p>
          <a:p>
            <a:r>
              <a:rPr lang="nl-BE" dirty="0"/>
              <a:t>Horloge-analogie</a:t>
            </a:r>
          </a:p>
          <a:p>
            <a:r>
              <a:rPr lang="nl-BE" dirty="0"/>
              <a:t>Oog</a:t>
            </a:r>
          </a:p>
          <a:p>
            <a:endParaRPr lang="nl-BE" dirty="0"/>
          </a:p>
          <a:p>
            <a:r>
              <a:rPr lang="nl-BE" dirty="0"/>
              <a:t>The uniformity of plan observable in the univers</a:t>
            </a:r>
          </a:p>
          <a:p>
            <a:endParaRPr lang="nl-BE" dirty="0"/>
          </a:p>
          <a:p>
            <a:endParaRPr lang="nl-BE" dirty="0"/>
          </a:p>
          <a:p>
            <a:pPr marL="0" indent="0">
              <a:buNone/>
            </a:pPr>
            <a:endParaRPr lang="nl-BE" dirty="0"/>
          </a:p>
        </p:txBody>
      </p:sp>
    </p:spTree>
    <p:extLst>
      <p:ext uri="{BB962C8B-B14F-4D97-AF65-F5344CB8AC3E}">
        <p14:creationId xmlns:p14="http://schemas.microsoft.com/office/powerpoint/2010/main" val="389442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a:t>Kenmerken van moderne wetenschap</a:t>
            </a:r>
            <a:endParaRPr lang="en-US" dirty="0"/>
          </a:p>
        </p:txBody>
      </p:sp>
      <p:sp>
        <p:nvSpPr>
          <p:cNvPr id="3" name="Tijdelijke aanduiding voor inhoud 2"/>
          <p:cNvSpPr>
            <a:spLocks noGrp="1"/>
          </p:cNvSpPr>
          <p:nvPr>
            <p:ph idx="1"/>
          </p:nvPr>
        </p:nvSpPr>
        <p:spPr>
          <a:xfrm>
            <a:off x="457200" y="1628800"/>
            <a:ext cx="8579296" cy="4713387"/>
          </a:xfrm>
        </p:spPr>
        <p:txBody>
          <a:bodyPr>
            <a:normAutofit fontScale="92500" lnSpcReduction="20000"/>
          </a:bodyPr>
          <a:lstStyle/>
          <a:p>
            <a:pPr marL="742950" indent="-742950">
              <a:buFont typeface="+mj-lt"/>
              <a:buAutoNum type="arabicPeriod"/>
            </a:pPr>
            <a:r>
              <a:rPr lang="nl-BE" altLang="nl-BE" sz="3600" dirty="0"/>
              <a:t>Nieuwe technieken, experimentele methode</a:t>
            </a:r>
          </a:p>
          <a:p>
            <a:pPr marL="742950" indent="-742950">
              <a:buFont typeface="+mj-lt"/>
              <a:buAutoNum type="arabicPeriod"/>
            </a:pPr>
            <a:endParaRPr lang="nl-BE" altLang="nl-BE" sz="3600" dirty="0"/>
          </a:p>
          <a:p>
            <a:pPr marL="742950" indent="-742950">
              <a:buFont typeface="+mj-lt"/>
              <a:buAutoNum type="arabicPeriod"/>
            </a:pPr>
            <a:r>
              <a:rPr lang="nl-BE" altLang="nl-BE" sz="3600" dirty="0"/>
              <a:t>Wiskunde wordt toegepast op de mechanica en natuurkunde; wiskundige modellen zijn niet langer enkel hypothesen maar krijgen ook werkelijkheidswaarde (Galilei)</a:t>
            </a:r>
          </a:p>
          <a:p>
            <a:pPr marL="742950" indent="-742950">
              <a:buFont typeface="+mj-lt"/>
              <a:buAutoNum type="arabicPeriod"/>
            </a:pPr>
            <a:endParaRPr lang="nl-BE" altLang="nl-BE" sz="3600" dirty="0"/>
          </a:p>
          <a:p>
            <a:pPr marL="742950" indent="-742950">
              <a:buFont typeface="+mj-lt"/>
              <a:buAutoNum type="arabicPeriod"/>
            </a:pPr>
            <a:r>
              <a:rPr lang="nl-BE" altLang="nl-BE" sz="3600" dirty="0"/>
              <a:t>Nieuwe vorm van verklaren (versus Aristoteles’ </a:t>
            </a:r>
            <a:r>
              <a:rPr lang="nl-BE" altLang="nl-BE" sz="3600" b="1" dirty="0"/>
              <a:t>teleologie/causa finalis</a:t>
            </a:r>
            <a:r>
              <a:rPr lang="nl-BE" altLang="nl-BE" sz="3600" dirty="0"/>
              <a:t>), mechanische causaliteit.</a:t>
            </a:r>
          </a:p>
          <a:p>
            <a:endParaRPr lang="nl-BE" altLang="nl-BE" sz="3600" dirty="0"/>
          </a:p>
          <a:p>
            <a:endParaRPr lang="en-US" dirty="0"/>
          </a:p>
        </p:txBody>
      </p:sp>
    </p:spTree>
    <p:extLst>
      <p:ext uri="{BB962C8B-B14F-4D97-AF65-F5344CB8AC3E}">
        <p14:creationId xmlns:p14="http://schemas.microsoft.com/office/powerpoint/2010/main" val="240740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38FF-DF7E-D39D-4292-F37E0EBB6E2D}"/>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E6F6696C-3A73-BBE1-3B6D-693C445D921B}"/>
              </a:ext>
            </a:extLst>
          </p:cNvPr>
          <p:cNvSpPr>
            <a:spLocks noGrp="1"/>
          </p:cNvSpPr>
          <p:nvPr>
            <p:ph idx="1"/>
          </p:nvPr>
        </p:nvSpPr>
        <p:spPr/>
        <p:txBody>
          <a:bodyPr/>
          <a:lstStyle/>
          <a:p>
            <a:endParaRPr lang="nl-BE"/>
          </a:p>
        </p:txBody>
      </p:sp>
      <p:pic>
        <p:nvPicPr>
          <p:cNvPr id="5" name="Picture 4">
            <a:extLst>
              <a:ext uri="{FF2B5EF4-FFF2-40B4-BE49-F238E27FC236}">
                <a16:creationId xmlns:a16="http://schemas.microsoft.com/office/drawing/2014/main" id="{5579F275-5E5B-ACE7-0B9B-D0DFF0E0FFC7}"/>
              </a:ext>
            </a:extLst>
          </p:cNvPr>
          <p:cNvPicPr>
            <a:picLocks noChangeAspect="1"/>
          </p:cNvPicPr>
          <p:nvPr/>
        </p:nvPicPr>
        <p:blipFill>
          <a:blip r:embed="rId2"/>
          <a:stretch>
            <a:fillRect/>
          </a:stretch>
        </p:blipFill>
        <p:spPr>
          <a:xfrm>
            <a:off x="38101" y="-99392"/>
            <a:ext cx="3088821" cy="6858000"/>
          </a:xfrm>
          <a:prstGeom prst="rect">
            <a:avLst/>
          </a:prstGeom>
        </p:spPr>
      </p:pic>
      <p:pic>
        <p:nvPicPr>
          <p:cNvPr id="7" name="Picture 6">
            <a:extLst>
              <a:ext uri="{FF2B5EF4-FFF2-40B4-BE49-F238E27FC236}">
                <a16:creationId xmlns:a16="http://schemas.microsoft.com/office/drawing/2014/main" id="{8172EB44-EA5F-6B1B-5AA6-5EC12F03CE58}"/>
              </a:ext>
            </a:extLst>
          </p:cNvPr>
          <p:cNvPicPr>
            <a:picLocks noChangeAspect="1"/>
          </p:cNvPicPr>
          <p:nvPr/>
        </p:nvPicPr>
        <p:blipFill>
          <a:blip r:embed="rId3"/>
          <a:stretch>
            <a:fillRect/>
          </a:stretch>
        </p:blipFill>
        <p:spPr>
          <a:xfrm>
            <a:off x="3347864" y="967755"/>
            <a:ext cx="5638210" cy="2539432"/>
          </a:xfrm>
          <a:prstGeom prst="rect">
            <a:avLst/>
          </a:prstGeom>
        </p:spPr>
      </p:pic>
    </p:spTree>
    <p:extLst>
      <p:ext uri="{BB962C8B-B14F-4D97-AF65-F5344CB8AC3E}">
        <p14:creationId xmlns:p14="http://schemas.microsoft.com/office/powerpoint/2010/main" val="353598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57200" y="476672"/>
            <a:ext cx="8229600" cy="6048672"/>
          </a:xfrm>
        </p:spPr>
        <p:txBody>
          <a:bodyPr>
            <a:normAutofit lnSpcReduction="10000"/>
          </a:bodyPr>
          <a:lstStyle/>
          <a:p>
            <a:r>
              <a:rPr lang="nl-NL" dirty="0" err="1"/>
              <a:t>Bacons</a:t>
            </a:r>
            <a:r>
              <a:rPr lang="nl-NL" dirty="0"/>
              <a:t> </a:t>
            </a:r>
            <a:r>
              <a:rPr lang="nl-NL" i="1" dirty="0"/>
              <a:t>Novum </a:t>
            </a:r>
            <a:r>
              <a:rPr lang="nl-NL" i="1" dirty="0" err="1"/>
              <a:t>Organum</a:t>
            </a:r>
            <a:endParaRPr lang="nl-NL" dirty="0"/>
          </a:p>
          <a:p>
            <a:pPr marL="0" indent="0">
              <a:buNone/>
            </a:pPr>
            <a:r>
              <a:rPr lang="nl-NL" sz="2800" i="1" dirty="0">
                <a:latin typeface="Bell MT" panose="02020503060305020303" pitchFamily="18" charset="0"/>
              </a:rPr>
              <a:t>De ware ervaringsmethode ontsteekt eerst het licht en wijst dan met behulp van dat licht de weg; zij gaat niet uit van gebrekkige en verwarde maar van geordende en goed verwerkte ervaringen; daaruit leidt zij haar axioma’s af en vanuit de gevonden axioma’s komt ze weer tot nieuwe experimenten.</a:t>
            </a:r>
          </a:p>
          <a:p>
            <a:pPr marL="0" indent="0">
              <a:buNone/>
            </a:pPr>
            <a:endParaRPr lang="nl-NL" sz="3000" i="1" dirty="0">
              <a:latin typeface="Blackadder ITC" pitchFamily="82" charset="0"/>
            </a:endParaRPr>
          </a:p>
          <a:p>
            <a:r>
              <a:rPr lang="nl-NL" dirty="0" err="1"/>
              <a:t>Newtons</a:t>
            </a:r>
            <a:r>
              <a:rPr lang="nl-NL" dirty="0"/>
              <a:t> </a:t>
            </a:r>
            <a:r>
              <a:rPr lang="nl-NL" i="1" dirty="0"/>
              <a:t>hypotheses non </a:t>
            </a:r>
            <a:r>
              <a:rPr lang="nl-NL" i="1" dirty="0" err="1"/>
              <a:t>fingo</a:t>
            </a:r>
            <a:endParaRPr lang="nl-NL" i="1" dirty="0"/>
          </a:p>
          <a:p>
            <a:pPr marL="0" indent="0">
              <a:buNone/>
            </a:pPr>
            <a:r>
              <a:rPr lang="nl-NL" sz="2800" i="1" dirty="0">
                <a:latin typeface="Bell MT" panose="02020503060305020303" pitchFamily="18" charset="0"/>
              </a:rPr>
              <a:t>Ik veins geen hypothesen, want wat niet uit de verschijnselen wordt afgeleid moet een hypothese genoemd worden, en hypothesen, of ze nu van metafysische of van fysische aard zijn, of ze occult of mechanische kwaliteiten betreffen, horen in de experimentele filosofie niet thuis.</a:t>
            </a:r>
            <a:endParaRPr lang="en-US" sz="2800" i="1" dirty="0">
              <a:latin typeface="Bell MT" panose="02020503060305020303" pitchFamily="18" charset="0"/>
            </a:endParaRPr>
          </a:p>
        </p:txBody>
      </p:sp>
    </p:spTree>
    <p:extLst>
      <p:ext uri="{BB962C8B-B14F-4D97-AF65-F5344CB8AC3E}">
        <p14:creationId xmlns:p14="http://schemas.microsoft.com/office/powerpoint/2010/main" val="3375117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6B4692-EB03-41F7-AD2C-D4783D1FCF1D}"/>
              </a:ext>
            </a:extLst>
          </p:cNvPr>
          <p:cNvPicPr>
            <a:picLocks noChangeAspect="1"/>
          </p:cNvPicPr>
          <p:nvPr/>
        </p:nvPicPr>
        <p:blipFill>
          <a:blip r:embed="rId2"/>
          <a:stretch>
            <a:fillRect/>
          </a:stretch>
        </p:blipFill>
        <p:spPr>
          <a:xfrm>
            <a:off x="6642891" y="2952"/>
            <a:ext cx="2498405" cy="3672656"/>
          </a:xfrm>
          <a:prstGeom prst="rect">
            <a:avLst/>
          </a:prstGeom>
        </p:spPr>
      </p:pic>
      <p:sp>
        <p:nvSpPr>
          <p:cNvPr id="3" name="Content Placeholder 2">
            <a:extLst>
              <a:ext uri="{FF2B5EF4-FFF2-40B4-BE49-F238E27FC236}">
                <a16:creationId xmlns:a16="http://schemas.microsoft.com/office/drawing/2014/main" id="{E594DD8E-9373-458A-9891-04BD81A721F0}"/>
              </a:ext>
            </a:extLst>
          </p:cNvPr>
          <p:cNvSpPr>
            <a:spLocks noGrp="1"/>
          </p:cNvSpPr>
          <p:nvPr>
            <p:ph idx="1"/>
          </p:nvPr>
        </p:nvSpPr>
        <p:spPr>
          <a:xfrm>
            <a:off x="457200" y="476672"/>
            <a:ext cx="6419056" cy="5649491"/>
          </a:xfrm>
        </p:spPr>
        <p:txBody>
          <a:bodyPr>
            <a:normAutofit fontScale="92500"/>
          </a:bodyPr>
          <a:lstStyle/>
          <a:p>
            <a:r>
              <a:rPr lang="nl-BE" dirty="0"/>
              <a:t>1660 </a:t>
            </a:r>
            <a:r>
              <a:rPr lang="nl-BE" i="1" dirty="0"/>
              <a:t>Royal Society for the improvement of Natural Knowledge</a:t>
            </a:r>
            <a:r>
              <a:rPr lang="nl-BE" dirty="0"/>
              <a:t>. (Christopher Wren; Boyle e.a.)</a:t>
            </a:r>
          </a:p>
          <a:p>
            <a:endParaRPr lang="nl-BE" dirty="0"/>
          </a:p>
          <a:p>
            <a:endParaRPr lang="nl-BE" dirty="0"/>
          </a:p>
          <a:p>
            <a:r>
              <a:rPr lang="nl-BE" dirty="0"/>
              <a:t>1666 </a:t>
            </a:r>
            <a:r>
              <a:rPr lang="nl-BE" i="1" dirty="0"/>
              <a:t>Académie Royale des Sciences</a:t>
            </a:r>
            <a:endParaRPr lang="nl-BE" dirty="0"/>
          </a:p>
          <a:p>
            <a:endParaRPr lang="nl-BE" dirty="0"/>
          </a:p>
          <a:p>
            <a:r>
              <a:rPr lang="nl-BE" dirty="0"/>
              <a:t>Nadruk op empirie (ook met bedoeling dat men zich niet zou inlaten met theologie, filosofie, politiek...)</a:t>
            </a:r>
          </a:p>
        </p:txBody>
      </p:sp>
    </p:spTree>
    <p:extLst>
      <p:ext uri="{BB962C8B-B14F-4D97-AF65-F5344CB8AC3E}">
        <p14:creationId xmlns:p14="http://schemas.microsoft.com/office/powerpoint/2010/main" val="203620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250825" y="1916113"/>
            <a:ext cx="842486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ltLang="nl-BE" sz="2800" i="1" dirty="0">
                <a:latin typeface="Bell MT" panose="02020503060305020303" pitchFamily="18" charset="0"/>
              </a:rPr>
              <a:t>De filosofie staat geschreven in dat grote boek dat ons voortdurend open voor ogen ligt, het universum, maar men kan haar niet begrijpen, wanneer men niet de taal leert verstaan en de letters leert kennen, waarin het geschreven is. Het is geschreven in wiskundige taal en de letters zijn driehoeken, cirkels en andere geometrische figuren; zonder deze middelen is het menselijkerwijs onmogelijk er een woord van te begrijpen; het is slechts ijdel ronddolen in een duister labyrint. </a:t>
            </a:r>
          </a:p>
        </p:txBody>
      </p:sp>
      <p:sp>
        <p:nvSpPr>
          <p:cNvPr id="63491" name="Rectangle 7"/>
          <p:cNvSpPr>
            <a:spLocks noGrp="1" noChangeArrowheads="1"/>
          </p:cNvSpPr>
          <p:nvPr>
            <p:ph type="title"/>
          </p:nvPr>
        </p:nvSpPr>
        <p:spPr/>
        <p:txBody>
          <a:bodyPr/>
          <a:lstStyle/>
          <a:p>
            <a:pPr eaLnBrk="1" hangingPunct="1"/>
            <a:r>
              <a:rPr lang="nl-BE" altLang="nl-BE"/>
              <a:t>Galilei:</a:t>
            </a:r>
          </a:p>
        </p:txBody>
      </p:sp>
    </p:spTree>
    <p:extLst>
      <p:ext uri="{BB962C8B-B14F-4D97-AF65-F5344CB8AC3E}">
        <p14:creationId xmlns:p14="http://schemas.microsoft.com/office/powerpoint/2010/main" val="201001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7A98-E888-421E-800D-C31EC4B6D9E9}"/>
              </a:ext>
            </a:extLst>
          </p:cNvPr>
          <p:cNvSpPr>
            <a:spLocks noGrp="1"/>
          </p:cNvSpPr>
          <p:nvPr>
            <p:ph type="title"/>
          </p:nvPr>
        </p:nvSpPr>
        <p:spPr/>
        <p:txBody>
          <a:bodyPr/>
          <a:lstStyle/>
          <a:p>
            <a:endParaRPr lang="nl-BE"/>
          </a:p>
        </p:txBody>
      </p:sp>
      <p:pic>
        <p:nvPicPr>
          <p:cNvPr id="3" name="Picture 2">
            <a:extLst>
              <a:ext uri="{FF2B5EF4-FFF2-40B4-BE49-F238E27FC236}">
                <a16:creationId xmlns:a16="http://schemas.microsoft.com/office/drawing/2014/main" id="{10BA1DF6-8F10-47FE-8170-2BAA995601DA}"/>
              </a:ext>
            </a:extLst>
          </p:cNvPr>
          <p:cNvPicPr>
            <a:picLocks noChangeAspect="1"/>
          </p:cNvPicPr>
          <p:nvPr/>
        </p:nvPicPr>
        <p:blipFill>
          <a:blip r:embed="rId2"/>
          <a:stretch>
            <a:fillRect/>
          </a:stretch>
        </p:blipFill>
        <p:spPr>
          <a:xfrm>
            <a:off x="1952625" y="609600"/>
            <a:ext cx="5238750" cy="5638800"/>
          </a:xfrm>
          <a:prstGeom prst="rect">
            <a:avLst/>
          </a:prstGeom>
        </p:spPr>
      </p:pic>
    </p:spTree>
    <p:extLst>
      <p:ext uri="{BB962C8B-B14F-4D97-AF65-F5344CB8AC3E}">
        <p14:creationId xmlns:p14="http://schemas.microsoft.com/office/powerpoint/2010/main" val="1214210409"/>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3770</TotalTime>
  <Words>1683</Words>
  <Application>Microsoft Office PowerPoint</Application>
  <PresentationFormat>Diavoorstelling (4:3)</PresentationFormat>
  <Paragraphs>144</Paragraphs>
  <Slides>31</Slides>
  <Notes>2</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31</vt:i4>
      </vt:variant>
    </vt:vector>
  </HeadingPairs>
  <TitlesOfParts>
    <vt:vector size="38" baseType="lpstr">
      <vt:lpstr>SimSun</vt:lpstr>
      <vt:lpstr>Arial</vt:lpstr>
      <vt:lpstr>Bell MT</vt:lpstr>
      <vt:lpstr>Blackadder ITC</vt:lpstr>
      <vt:lpstr>Calibri</vt:lpstr>
      <vt:lpstr>Times New Roman</vt:lpstr>
      <vt:lpstr>Kantoorthema</vt:lpstr>
      <vt:lpstr>Hoofdstuk 5 Nieuw mens- en wereldbeeld</vt:lpstr>
      <vt:lpstr>Wetenschappelijke revolutie? </vt:lpstr>
      <vt:lpstr>PowerPoint-presentatie</vt:lpstr>
      <vt:lpstr>Kenmerken van moderne wetenschap</vt:lpstr>
      <vt:lpstr>PowerPoint-presentatie</vt:lpstr>
      <vt:lpstr>PowerPoint-presentatie</vt:lpstr>
      <vt:lpstr>PowerPoint-presentatie</vt:lpstr>
      <vt:lpstr>Galilei:</vt:lpstr>
      <vt:lpstr>PowerPoint-presentatie</vt:lpstr>
      <vt:lpstr>Onttovering van mens/wereldbeeld</vt:lpstr>
      <vt:lpstr>PowerPoint-presentatie</vt:lpstr>
      <vt:lpstr>PowerPoint-presentatie</vt:lpstr>
      <vt:lpstr>PowerPoint-presentatie</vt:lpstr>
      <vt:lpstr>God blijft meedoen</vt:lpstr>
      <vt:lpstr>PowerPoint-presentatie</vt:lpstr>
      <vt:lpstr>PowerPoint-presentatie</vt:lpstr>
      <vt:lpstr>PowerPoint-presentatie</vt:lpstr>
      <vt:lpstr>Natuur is een voorgeprogrammeerde machine, door God gebouwd</vt:lpstr>
      <vt:lpstr>Determinisme?</vt:lpstr>
      <vt:lpstr>Leibniz (1646-1716)</vt:lpstr>
      <vt:lpstr>Génie van Laplace</vt:lpstr>
      <vt:lpstr>PowerPoint-presentatie</vt:lpstr>
      <vt:lpstr>PowerPoint-presentatie</vt:lpstr>
      <vt:lpstr>18de eeuw - deïsme</vt:lpstr>
      <vt:lpstr>Deïsme</vt:lpstr>
      <vt:lpstr>Wonderen</vt:lpstr>
      <vt:lpstr>PowerPoint-presentatie</vt:lpstr>
      <vt:lpstr>PowerPoint-presentatie</vt:lpstr>
      <vt:lpstr>PowerPoint-presentatie</vt:lpstr>
      <vt:lpstr>Kritiek op natuurtheologie/design argument</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Geloof en wetenschap een spannend duo</dc:title>
  <dc:creator>Patrick Loobuyck</dc:creator>
  <cp:lastModifiedBy>Patrick Loobuyck</cp:lastModifiedBy>
  <cp:revision>79</cp:revision>
  <dcterms:created xsi:type="dcterms:W3CDTF">2020-11-19T20:24:34Z</dcterms:created>
  <dcterms:modified xsi:type="dcterms:W3CDTF">2023-10-17T12:47:17Z</dcterms:modified>
</cp:coreProperties>
</file>